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72" r:id="rId3"/>
    <p:sldId id="273" r:id="rId4"/>
    <p:sldId id="258" r:id="rId5"/>
    <p:sldId id="259" r:id="rId6"/>
    <p:sldId id="260" r:id="rId7"/>
    <p:sldId id="261" r:id="rId8"/>
    <p:sldId id="262" r:id="rId9"/>
    <p:sldId id="263" r:id="rId10"/>
    <p:sldId id="274" r:id="rId11"/>
    <p:sldId id="275" r:id="rId12"/>
    <p:sldId id="280" r:id="rId13"/>
    <p:sldId id="281" r:id="rId14"/>
    <p:sldId id="282" r:id="rId15"/>
    <p:sldId id="279" r:id="rId16"/>
    <p:sldId id="278" r:id="rId17"/>
    <p:sldId id="277" r:id="rId18"/>
    <p:sldId id="264" r:id="rId19"/>
    <p:sldId id="266" r:id="rId20"/>
    <p:sldId id="284" r:id="rId21"/>
    <p:sldId id="285" r:id="rId22"/>
    <p:sldId id="283" r:id="rId23"/>
    <p:sldId id="286" r:id="rId24"/>
    <p:sldId id="287" r:id="rId25"/>
    <p:sldId id="290" r:id="rId26"/>
    <p:sldId id="288" r:id="rId27"/>
    <p:sldId id="29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8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119" d="100"/>
          <a:sy n="119" d="100"/>
        </p:scale>
        <p:origin x="18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0D0C4-3F3D-4E5E-A9D1-685E5C14E1A8}" type="datetimeFigureOut">
              <a:rPr lang="en-IN" smtClean="0"/>
              <a:t>22-08-2021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E877A8-41E5-4E51-BD24-D3803D99587D}" type="slidenum">
              <a:rPr lang="en-IN" smtClean="0"/>
              <a:t>‹#›</a:t>
            </a:fld>
            <a:endParaRPr lang="en-IN"/>
          </a:p>
        </p:txBody>
      </p:sp>
    </p:spTree>
    <p:extLst>
      <p:ext uri="{BB962C8B-B14F-4D97-AF65-F5344CB8AC3E}">
        <p14:creationId xmlns:p14="http://schemas.microsoft.com/office/powerpoint/2010/main" val="2693678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E877A8-41E5-4E51-BD24-D3803D99587D}" type="slidenum">
              <a:rPr lang="en-IN" smtClean="0"/>
              <a:t>15</a:t>
            </a:fld>
            <a:endParaRPr lang="en-IN"/>
          </a:p>
        </p:txBody>
      </p:sp>
    </p:spTree>
    <p:extLst>
      <p:ext uri="{BB962C8B-B14F-4D97-AF65-F5344CB8AC3E}">
        <p14:creationId xmlns:p14="http://schemas.microsoft.com/office/powerpoint/2010/main" val="355350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E877A8-41E5-4E51-BD24-D3803D99587D}" type="slidenum">
              <a:rPr lang="en-IN" smtClean="0"/>
              <a:t>20</a:t>
            </a:fld>
            <a:endParaRPr lang="en-IN"/>
          </a:p>
        </p:txBody>
      </p:sp>
    </p:spTree>
    <p:extLst>
      <p:ext uri="{BB962C8B-B14F-4D97-AF65-F5344CB8AC3E}">
        <p14:creationId xmlns:p14="http://schemas.microsoft.com/office/powerpoint/2010/main" val="302400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BE877A8-41E5-4E51-BD24-D3803D99587D}" type="slidenum">
              <a:rPr lang="en-IN" smtClean="0"/>
              <a:t>21</a:t>
            </a:fld>
            <a:endParaRPr lang="en-IN"/>
          </a:p>
        </p:txBody>
      </p:sp>
    </p:spTree>
    <p:extLst>
      <p:ext uri="{BB962C8B-B14F-4D97-AF65-F5344CB8AC3E}">
        <p14:creationId xmlns:p14="http://schemas.microsoft.com/office/powerpoint/2010/main" val="2094605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47F-ADC5-40E7-A563-7B5D396EB4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71B70BE-AE59-4367-95F5-CEF295442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C98A87-F6E6-4379-B512-CC52261F627E}"/>
              </a:ext>
            </a:extLst>
          </p:cNvPr>
          <p:cNvSpPr>
            <a:spLocks noGrp="1"/>
          </p:cNvSpPr>
          <p:nvPr>
            <p:ph type="dt" sz="half" idx="10"/>
          </p:nvPr>
        </p:nvSpPr>
        <p:spPr/>
        <p:txBody>
          <a:bodyPr/>
          <a:lstStyle/>
          <a:p>
            <a:fld id="{13246FA5-EC46-4B3E-BD6D-E5E05ACA2E3B}" type="datetimeFigureOut">
              <a:rPr lang="en-IN" smtClean="0"/>
              <a:t>22-08-2021</a:t>
            </a:fld>
            <a:endParaRPr lang="en-IN"/>
          </a:p>
        </p:txBody>
      </p:sp>
      <p:sp>
        <p:nvSpPr>
          <p:cNvPr id="5" name="Footer Placeholder 4">
            <a:extLst>
              <a:ext uri="{FF2B5EF4-FFF2-40B4-BE49-F238E27FC236}">
                <a16:creationId xmlns:a16="http://schemas.microsoft.com/office/drawing/2014/main" id="{D3E2B93A-5963-48A5-87B4-705FAF4FDE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0E50D0-2C60-4EE0-9337-C49CFF163540}"/>
              </a:ext>
            </a:extLst>
          </p:cNvPr>
          <p:cNvSpPr>
            <a:spLocks noGrp="1"/>
          </p:cNvSpPr>
          <p:nvPr>
            <p:ph type="sldNum" sz="quarter" idx="12"/>
          </p:nvPr>
        </p:nvSpPr>
        <p:spPr/>
        <p:txBody>
          <a:bodyPr/>
          <a:lstStyle/>
          <a:p>
            <a:fld id="{E0A654E2-EDAA-49E5-9DCB-97CBC7B84394}" type="slidenum">
              <a:rPr lang="en-IN" smtClean="0"/>
              <a:t>‹#›</a:t>
            </a:fld>
            <a:endParaRPr lang="en-IN"/>
          </a:p>
        </p:txBody>
      </p:sp>
    </p:spTree>
    <p:extLst>
      <p:ext uri="{BB962C8B-B14F-4D97-AF65-F5344CB8AC3E}">
        <p14:creationId xmlns:p14="http://schemas.microsoft.com/office/powerpoint/2010/main" val="2259127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34042-0192-4BBD-ABE1-5722EA6C09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F174CA-652A-45B0-AC5F-CAEC641FF2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1B80F0-C050-43DE-A4B2-DF362DA514F2}"/>
              </a:ext>
            </a:extLst>
          </p:cNvPr>
          <p:cNvSpPr>
            <a:spLocks noGrp="1"/>
          </p:cNvSpPr>
          <p:nvPr>
            <p:ph type="dt" sz="half" idx="10"/>
          </p:nvPr>
        </p:nvSpPr>
        <p:spPr/>
        <p:txBody>
          <a:bodyPr/>
          <a:lstStyle/>
          <a:p>
            <a:fld id="{13246FA5-EC46-4B3E-BD6D-E5E05ACA2E3B}" type="datetimeFigureOut">
              <a:rPr lang="en-IN" smtClean="0"/>
              <a:t>22-08-2021</a:t>
            </a:fld>
            <a:endParaRPr lang="en-IN"/>
          </a:p>
        </p:txBody>
      </p:sp>
      <p:sp>
        <p:nvSpPr>
          <p:cNvPr id="5" name="Footer Placeholder 4">
            <a:extLst>
              <a:ext uri="{FF2B5EF4-FFF2-40B4-BE49-F238E27FC236}">
                <a16:creationId xmlns:a16="http://schemas.microsoft.com/office/drawing/2014/main" id="{CD5237E6-D8A7-4157-A360-8FA608E5D0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D863C6-2413-4285-91D5-51777513273C}"/>
              </a:ext>
            </a:extLst>
          </p:cNvPr>
          <p:cNvSpPr>
            <a:spLocks noGrp="1"/>
          </p:cNvSpPr>
          <p:nvPr>
            <p:ph type="sldNum" sz="quarter" idx="12"/>
          </p:nvPr>
        </p:nvSpPr>
        <p:spPr/>
        <p:txBody>
          <a:bodyPr/>
          <a:lstStyle/>
          <a:p>
            <a:fld id="{E0A654E2-EDAA-49E5-9DCB-97CBC7B84394}" type="slidenum">
              <a:rPr lang="en-IN" smtClean="0"/>
              <a:t>‹#›</a:t>
            </a:fld>
            <a:endParaRPr lang="en-IN"/>
          </a:p>
        </p:txBody>
      </p:sp>
    </p:spTree>
    <p:extLst>
      <p:ext uri="{BB962C8B-B14F-4D97-AF65-F5344CB8AC3E}">
        <p14:creationId xmlns:p14="http://schemas.microsoft.com/office/powerpoint/2010/main" val="2057275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9C734D-6D42-4D84-A369-1BA600B2F6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71E2CF-4E6C-44F5-95B0-7DBBD99C88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837E34-04CD-4CD6-AD26-72B68DCA79D0}"/>
              </a:ext>
            </a:extLst>
          </p:cNvPr>
          <p:cNvSpPr>
            <a:spLocks noGrp="1"/>
          </p:cNvSpPr>
          <p:nvPr>
            <p:ph type="dt" sz="half" idx="10"/>
          </p:nvPr>
        </p:nvSpPr>
        <p:spPr/>
        <p:txBody>
          <a:bodyPr/>
          <a:lstStyle/>
          <a:p>
            <a:fld id="{13246FA5-EC46-4B3E-BD6D-E5E05ACA2E3B}" type="datetimeFigureOut">
              <a:rPr lang="en-IN" smtClean="0"/>
              <a:t>22-08-2021</a:t>
            </a:fld>
            <a:endParaRPr lang="en-IN"/>
          </a:p>
        </p:txBody>
      </p:sp>
      <p:sp>
        <p:nvSpPr>
          <p:cNvPr id="5" name="Footer Placeholder 4">
            <a:extLst>
              <a:ext uri="{FF2B5EF4-FFF2-40B4-BE49-F238E27FC236}">
                <a16:creationId xmlns:a16="http://schemas.microsoft.com/office/drawing/2014/main" id="{8A8034F0-AA8D-4641-9B85-C8A075B952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8C5973-A67B-4829-BA31-7F7C4875F478}"/>
              </a:ext>
            </a:extLst>
          </p:cNvPr>
          <p:cNvSpPr>
            <a:spLocks noGrp="1"/>
          </p:cNvSpPr>
          <p:nvPr>
            <p:ph type="sldNum" sz="quarter" idx="12"/>
          </p:nvPr>
        </p:nvSpPr>
        <p:spPr/>
        <p:txBody>
          <a:bodyPr/>
          <a:lstStyle/>
          <a:p>
            <a:fld id="{E0A654E2-EDAA-49E5-9DCB-97CBC7B84394}" type="slidenum">
              <a:rPr lang="en-IN" smtClean="0"/>
              <a:t>‹#›</a:t>
            </a:fld>
            <a:endParaRPr lang="en-IN"/>
          </a:p>
        </p:txBody>
      </p:sp>
    </p:spTree>
    <p:extLst>
      <p:ext uri="{BB962C8B-B14F-4D97-AF65-F5344CB8AC3E}">
        <p14:creationId xmlns:p14="http://schemas.microsoft.com/office/powerpoint/2010/main" val="2639210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76B9F-DA6F-42FB-B9D2-ADEE675875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8D6F29-98E1-4CE4-9EB0-4FB74A5CE1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CED01D-16C8-42FC-9C53-B00F62459023}"/>
              </a:ext>
            </a:extLst>
          </p:cNvPr>
          <p:cNvSpPr>
            <a:spLocks noGrp="1"/>
          </p:cNvSpPr>
          <p:nvPr>
            <p:ph type="dt" sz="half" idx="10"/>
          </p:nvPr>
        </p:nvSpPr>
        <p:spPr/>
        <p:txBody>
          <a:bodyPr/>
          <a:lstStyle/>
          <a:p>
            <a:fld id="{13246FA5-EC46-4B3E-BD6D-E5E05ACA2E3B}" type="datetimeFigureOut">
              <a:rPr lang="en-IN" smtClean="0"/>
              <a:t>22-08-2021</a:t>
            </a:fld>
            <a:endParaRPr lang="en-IN"/>
          </a:p>
        </p:txBody>
      </p:sp>
      <p:sp>
        <p:nvSpPr>
          <p:cNvPr id="5" name="Footer Placeholder 4">
            <a:extLst>
              <a:ext uri="{FF2B5EF4-FFF2-40B4-BE49-F238E27FC236}">
                <a16:creationId xmlns:a16="http://schemas.microsoft.com/office/drawing/2014/main" id="{0E106B03-0F9E-4A48-8615-1C8C9A309A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894093-BB3D-4F70-A2C1-E189E23F5577}"/>
              </a:ext>
            </a:extLst>
          </p:cNvPr>
          <p:cNvSpPr>
            <a:spLocks noGrp="1"/>
          </p:cNvSpPr>
          <p:nvPr>
            <p:ph type="sldNum" sz="quarter" idx="12"/>
          </p:nvPr>
        </p:nvSpPr>
        <p:spPr/>
        <p:txBody>
          <a:bodyPr/>
          <a:lstStyle/>
          <a:p>
            <a:fld id="{E0A654E2-EDAA-49E5-9DCB-97CBC7B84394}" type="slidenum">
              <a:rPr lang="en-IN" smtClean="0"/>
              <a:t>‹#›</a:t>
            </a:fld>
            <a:endParaRPr lang="en-IN"/>
          </a:p>
        </p:txBody>
      </p:sp>
    </p:spTree>
    <p:extLst>
      <p:ext uri="{BB962C8B-B14F-4D97-AF65-F5344CB8AC3E}">
        <p14:creationId xmlns:p14="http://schemas.microsoft.com/office/powerpoint/2010/main" val="85333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029B9-593F-491E-95C1-318639059C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7EB0AA6-E042-4C87-AF1D-597EEE76A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17683-31B3-47C3-8BFD-137EB7ECA091}"/>
              </a:ext>
            </a:extLst>
          </p:cNvPr>
          <p:cNvSpPr>
            <a:spLocks noGrp="1"/>
          </p:cNvSpPr>
          <p:nvPr>
            <p:ph type="dt" sz="half" idx="10"/>
          </p:nvPr>
        </p:nvSpPr>
        <p:spPr/>
        <p:txBody>
          <a:bodyPr/>
          <a:lstStyle/>
          <a:p>
            <a:fld id="{13246FA5-EC46-4B3E-BD6D-E5E05ACA2E3B}" type="datetimeFigureOut">
              <a:rPr lang="en-IN" smtClean="0"/>
              <a:t>22-08-2021</a:t>
            </a:fld>
            <a:endParaRPr lang="en-IN"/>
          </a:p>
        </p:txBody>
      </p:sp>
      <p:sp>
        <p:nvSpPr>
          <p:cNvPr id="5" name="Footer Placeholder 4">
            <a:extLst>
              <a:ext uri="{FF2B5EF4-FFF2-40B4-BE49-F238E27FC236}">
                <a16:creationId xmlns:a16="http://schemas.microsoft.com/office/drawing/2014/main" id="{9D6D0641-B587-481F-813A-2E20F95FD2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831348-3E75-4899-8E55-1DA5FDCC439E}"/>
              </a:ext>
            </a:extLst>
          </p:cNvPr>
          <p:cNvSpPr>
            <a:spLocks noGrp="1"/>
          </p:cNvSpPr>
          <p:nvPr>
            <p:ph type="sldNum" sz="quarter" idx="12"/>
          </p:nvPr>
        </p:nvSpPr>
        <p:spPr/>
        <p:txBody>
          <a:bodyPr/>
          <a:lstStyle/>
          <a:p>
            <a:fld id="{E0A654E2-EDAA-49E5-9DCB-97CBC7B84394}" type="slidenum">
              <a:rPr lang="en-IN" smtClean="0"/>
              <a:t>‹#›</a:t>
            </a:fld>
            <a:endParaRPr lang="en-IN"/>
          </a:p>
        </p:txBody>
      </p:sp>
    </p:spTree>
    <p:extLst>
      <p:ext uri="{BB962C8B-B14F-4D97-AF65-F5344CB8AC3E}">
        <p14:creationId xmlns:p14="http://schemas.microsoft.com/office/powerpoint/2010/main" val="4287772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4F873-9B76-4B1E-9C7B-3D833BB8B9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7C7F96-FEBA-465A-B623-0F0C277A5E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EFD6EAE-22D9-4DEA-8867-A3C477C020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FC7062-231B-4748-8EB7-5D343D812902}"/>
              </a:ext>
            </a:extLst>
          </p:cNvPr>
          <p:cNvSpPr>
            <a:spLocks noGrp="1"/>
          </p:cNvSpPr>
          <p:nvPr>
            <p:ph type="dt" sz="half" idx="10"/>
          </p:nvPr>
        </p:nvSpPr>
        <p:spPr/>
        <p:txBody>
          <a:bodyPr/>
          <a:lstStyle/>
          <a:p>
            <a:fld id="{13246FA5-EC46-4B3E-BD6D-E5E05ACA2E3B}" type="datetimeFigureOut">
              <a:rPr lang="en-IN" smtClean="0"/>
              <a:t>22-08-2021</a:t>
            </a:fld>
            <a:endParaRPr lang="en-IN"/>
          </a:p>
        </p:txBody>
      </p:sp>
      <p:sp>
        <p:nvSpPr>
          <p:cNvPr id="6" name="Footer Placeholder 5">
            <a:extLst>
              <a:ext uri="{FF2B5EF4-FFF2-40B4-BE49-F238E27FC236}">
                <a16:creationId xmlns:a16="http://schemas.microsoft.com/office/drawing/2014/main" id="{26ABE9C4-2914-4895-82F6-70CC482F06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E4E65BA-5F7C-4180-8EDA-EFBACF6120AB}"/>
              </a:ext>
            </a:extLst>
          </p:cNvPr>
          <p:cNvSpPr>
            <a:spLocks noGrp="1"/>
          </p:cNvSpPr>
          <p:nvPr>
            <p:ph type="sldNum" sz="quarter" idx="12"/>
          </p:nvPr>
        </p:nvSpPr>
        <p:spPr/>
        <p:txBody>
          <a:bodyPr/>
          <a:lstStyle/>
          <a:p>
            <a:fld id="{E0A654E2-EDAA-49E5-9DCB-97CBC7B84394}" type="slidenum">
              <a:rPr lang="en-IN" smtClean="0"/>
              <a:t>‹#›</a:t>
            </a:fld>
            <a:endParaRPr lang="en-IN"/>
          </a:p>
        </p:txBody>
      </p:sp>
    </p:spTree>
    <p:extLst>
      <p:ext uri="{BB962C8B-B14F-4D97-AF65-F5344CB8AC3E}">
        <p14:creationId xmlns:p14="http://schemas.microsoft.com/office/powerpoint/2010/main" val="203458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5B20-A49D-4AB7-A25B-14451B95DB7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309419-7F7D-473C-80FF-7DF8C25A7E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1C8E03-3C08-47C1-B455-9FF22CCC41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CC6F0B-8732-4A84-ABFE-6697E5C359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407289-3B31-451F-AF70-84FD21F46F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B9BA215-8F6D-4315-9207-5F7C9B7A0103}"/>
              </a:ext>
            </a:extLst>
          </p:cNvPr>
          <p:cNvSpPr>
            <a:spLocks noGrp="1"/>
          </p:cNvSpPr>
          <p:nvPr>
            <p:ph type="dt" sz="half" idx="10"/>
          </p:nvPr>
        </p:nvSpPr>
        <p:spPr/>
        <p:txBody>
          <a:bodyPr/>
          <a:lstStyle/>
          <a:p>
            <a:fld id="{13246FA5-EC46-4B3E-BD6D-E5E05ACA2E3B}" type="datetimeFigureOut">
              <a:rPr lang="en-IN" smtClean="0"/>
              <a:t>22-08-2021</a:t>
            </a:fld>
            <a:endParaRPr lang="en-IN"/>
          </a:p>
        </p:txBody>
      </p:sp>
      <p:sp>
        <p:nvSpPr>
          <p:cNvPr id="8" name="Footer Placeholder 7">
            <a:extLst>
              <a:ext uri="{FF2B5EF4-FFF2-40B4-BE49-F238E27FC236}">
                <a16:creationId xmlns:a16="http://schemas.microsoft.com/office/drawing/2014/main" id="{2B45092F-8660-448D-A0A3-C3F6DB8A695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02A974-AA19-4278-8C53-B2A4BBB9574A}"/>
              </a:ext>
            </a:extLst>
          </p:cNvPr>
          <p:cNvSpPr>
            <a:spLocks noGrp="1"/>
          </p:cNvSpPr>
          <p:nvPr>
            <p:ph type="sldNum" sz="quarter" idx="12"/>
          </p:nvPr>
        </p:nvSpPr>
        <p:spPr/>
        <p:txBody>
          <a:bodyPr/>
          <a:lstStyle/>
          <a:p>
            <a:fld id="{E0A654E2-EDAA-49E5-9DCB-97CBC7B84394}" type="slidenum">
              <a:rPr lang="en-IN" smtClean="0"/>
              <a:t>‹#›</a:t>
            </a:fld>
            <a:endParaRPr lang="en-IN"/>
          </a:p>
        </p:txBody>
      </p:sp>
    </p:spTree>
    <p:extLst>
      <p:ext uri="{BB962C8B-B14F-4D97-AF65-F5344CB8AC3E}">
        <p14:creationId xmlns:p14="http://schemas.microsoft.com/office/powerpoint/2010/main" val="247657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2E557-3BD9-4DEA-9DFA-FECB2F19A57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47C13A-C051-47BA-BCE8-C4C457EFFDBA}"/>
              </a:ext>
            </a:extLst>
          </p:cNvPr>
          <p:cNvSpPr>
            <a:spLocks noGrp="1"/>
          </p:cNvSpPr>
          <p:nvPr>
            <p:ph type="dt" sz="half" idx="10"/>
          </p:nvPr>
        </p:nvSpPr>
        <p:spPr/>
        <p:txBody>
          <a:bodyPr/>
          <a:lstStyle/>
          <a:p>
            <a:fld id="{13246FA5-EC46-4B3E-BD6D-E5E05ACA2E3B}" type="datetimeFigureOut">
              <a:rPr lang="en-IN" smtClean="0"/>
              <a:t>22-08-2021</a:t>
            </a:fld>
            <a:endParaRPr lang="en-IN"/>
          </a:p>
        </p:txBody>
      </p:sp>
      <p:sp>
        <p:nvSpPr>
          <p:cNvPr id="4" name="Footer Placeholder 3">
            <a:extLst>
              <a:ext uri="{FF2B5EF4-FFF2-40B4-BE49-F238E27FC236}">
                <a16:creationId xmlns:a16="http://schemas.microsoft.com/office/drawing/2014/main" id="{D585C709-8FB2-4E57-A43C-7A0B590319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4F6E2E9-2F70-403B-A4C0-A3FB97CCEDF1}"/>
              </a:ext>
            </a:extLst>
          </p:cNvPr>
          <p:cNvSpPr>
            <a:spLocks noGrp="1"/>
          </p:cNvSpPr>
          <p:nvPr>
            <p:ph type="sldNum" sz="quarter" idx="12"/>
          </p:nvPr>
        </p:nvSpPr>
        <p:spPr/>
        <p:txBody>
          <a:bodyPr/>
          <a:lstStyle/>
          <a:p>
            <a:fld id="{E0A654E2-EDAA-49E5-9DCB-97CBC7B84394}" type="slidenum">
              <a:rPr lang="en-IN" smtClean="0"/>
              <a:t>‹#›</a:t>
            </a:fld>
            <a:endParaRPr lang="en-IN"/>
          </a:p>
        </p:txBody>
      </p:sp>
    </p:spTree>
    <p:extLst>
      <p:ext uri="{BB962C8B-B14F-4D97-AF65-F5344CB8AC3E}">
        <p14:creationId xmlns:p14="http://schemas.microsoft.com/office/powerpoint/2010/main" val="2033666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812CC4-0E72-4268-855F-974B95D37F72}"/>
              </a:ext>
            </a:extLst>
          </p:cNvPr>
          <p:cNvSpPr>
            <a:spLocks noGrp="1"/>
          </p:cNvSpPr>
          <p:nvPr>
            <p:ph type="dt" sz="half" idx="10"/>
          </p:nvPr>
        </p:nvSpPr>
        <p:spPr/>
        <p:txBody>
          <a:bodyPr/>
          <a:lstStyle/>
          <a:p>
            <a:fld id="{13246FA5-EC46-4B3E-BD6D-E5E05ACA2E3B}" type="datetimeFigureOut">
              <a:rPr lang="en-IN" smtClean="0"/>
              <a:t>22-08-2021</a:t>
            </a:fld>
            <a:endParaRPr lang="en-IN"/>
          </a:p>
        </p:txBody>
      </p:sp>
      <p:sp>
        <p:nvSpPr>
          <p:cNvPr id="3" name="Footer Placeholder 2">
            <a:extLst>
              <a:ext uri="{FF2B5EF4-FFF2-40B4-BE49-F238E27FC236}">
                <a16:creationId xmlns:a16="http://schemas.microsoft.com/office/drawing/2014/main" id="{088644D0-71B6-4152-ACEF-795D29743D2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944F40-2008-410D-BE1B-DD5C9E0096B7}"/>
              </a:ext>
            </a:extLst>
          </p:cNvPr>
          <p:cNvSpPr>
            <a:spLocks noGrp="1"/>
          </p:cNvSpPr>
          <p:nvPr>
            <p:ph type="sldNum" sz="quarter" idx="12"/>
          </p:nvPr>
        </p:nvSpPr>
        <p:spPr/>
        <p:txBody>
          <a:bodyPr/>
          <a:lstStyle/>
          <a:p>
            <a:fld id="{E0A654E2-EDAA-49E5-9DCB-97CBC7B84394}" type="slidenum">
              <a:rPr lang="en-IN" smtClean="0"/>
              <a:t>‹#›</a:t>
            </a:fld>
            <a:endParaRPr lang="en-IN"/>
          </a:p>
        </p:txBody>
      </p:sp>
    </p:spTree>
    <p:extLst>
      <p:ext uri="{BB962C8B-B14F-4D97-AF65-F5344CB8AC3E}">
        <p14:creationId xmlns:p14="http://schemas.microsoft.com/office/powerpoint/2010/main" val="225722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0416-67B3-40C9-9D69-67E285F8AE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38F161-C51F-438E-8E91-31F0D57D3E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0AB8A7C-0E0B-470D-86B4-F690058029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A62A66-FFE2-4E86-A25D-791944BBF8CD}"/>
              </a:ext>
            </a:extLst>
          </p:cNvPr>
          <p:cNvSpPr>
            <a:spLocks noGrp="1"/>
          </p:cNvSpPr>
          <p:nvPr>
            <p:ph type="dt" sz="half" idx="10"/>
          </p:nvPr>
        </p:nvSpPr>
        <p:spPr/>
        <p:txBody>
          <a:bodyPr/>
          <a:lstStyle/>
          <a:p>
            <a:fld id="{13246FA5-EC46-4B3E-BD6D-E5E05ACA2E3B}" type="datetimeFigureOut">
              <a:rPr lang="en-IN" smtClean="0"/>
              <a:t>22-08-2021</a:t>
            </a:fld>
            <a:endParaRPr lang="en-IN"/>
          </a:p>
        </p:txBody>
      </p:sp>
      <p:sp>
        <p:nvSpPr>
          <p:cNvPr id="6" name="Footer Placeholder 5">
            <a:extLst>
              <a:ext uri="{FF2B5EF4-FFF2-40B4-BE49-F238E27FC236}">
                <a16:creationId xmlns:a16="http://schemas.microsoft.com/office/drawing/2014/main" id="{AF3C8DE0-722B-4B6B-9178-2B6B034A4A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8CF92D-8D02-48A0-8831-9E20075DCD4A}"/>
              </a:ext>
            </a:extLst>
          </p:cNvPr>
          <p:cNvSpPr>
            <a:spLocks noGrp="1"/>
          </p:cNvSpPr>
          <p:nvPr>
            <p:ph type="sldNum" sz="quarter" idx="12"/>
          </p:nvPr>
        </p:nvSpPr>
        <p:spPr/>
        <p:txBody>
          <a:bodyPr/>
          <a:lstStyle/>
          <a:p>
            <a:fld id="{E0A654E2-EDAA-49E5-9DCB-97CBC7B84394}" type="slidenum">
              <a:rPr lang="en-IN" smtClean="0"/>
              <a:t>‹#›</a:t>
            </a:fld>
            <a:endParaRPr lang="en-IN"/>
          </a:p>
        </p:txBody>
      </p:sp>
    </p:spTree>
    <p:extLst>
      <p:ext uri="{BB962C8B-B14F-4D97-AF65-F5344CB8AC3E}">
        <p14:creationId xmlns:p14="http://schemas.microsoft.com/office/powerpoint/2010/main" val="3028759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F0F9-1070-441A-9650-5D115A5BA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59450D-A910-408F-A08C-81511CC654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93D76E0-EDCC-43C8-AFE6-5896AA19C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CD2E1D-D923-459D-BF43-8C3174BA2FFF}"/>
              </a:ext>
            </a:extLst>
          </p:cNvPr>
          <p:cNvSpPr>
            <a:spLocks noGrp="1"/>
          </p:cNvSpPr>
          <p:nvPr>
            <p:ph type="dt" sz="half" idx="10"/>
          </p:nvPr>
        </p:nvSpPr>
        <p:spPr/>
        <p:txBody>
          <a:bodyPr/>
          <a:lstStyle/>
          <a:p>
            <a:fld id="{13246FA5-EC46-4B3E-BD6D-E5E05ACA2E3B}" type="datetimeFigureOut">
              <a:rPr lang="en-IN" smtClean="0"/>
              <a:t>22-08-2021</a:t>
            </a:fld>
            <a:endParaRPr lang="en-IN"/>
          </a:p>
        </p:txBody>
      </p:sp>
      <p:sp>
        <p:nvSpPr>
          <p:cNvPr id="6" name="Footer Placeholder 5">
            <a:extLst>
              <a:ext uri="{FF2B5EF4-FFF2-40B4-BE49-F238E27FC236}">
                <a16:creationId xmlns:a16="http://schemas.microsoft.com/office/drawing/2014/main" id="{B779E407-364B-427D-A637-BED7557021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19B7B0-A4E4-4B36-8B59-7BBDA06156BB}"/>
              </a:ext>
            </a:extLst>
          </p:cNvPr>
          <p:cNvSpPr>
            <a:spLocks noGrp="1"/>
          </p:cNvSpPr>
          <p:nvPr>
            <p:ph type="sldNum" sz="quarter" idx="12"/>
          </p:nvPr>
        </p:nvSpPr>
        <p:spPr/>
        <p:txBody>
          <a:bodyPr/>
          <a:lstStyle/>
          <a:p>
            <a:fld id="{E0A654E2-EDAA-49E5-9DCB-97CBC7B84394}" type="slidenum">
              <a:rPr lang="en-IN" smtClean="0"/>
              <a:t>‹#›</a:t>
            </a:fld>
            <a:endParaRPr lang="en-IN"/>
          </a:p>
        </p:txBody>
      </p:sp>
    </p:spTree>
    <p:extLst>
      <p:ext uri="{BB962C8B-B14F-4D97-AF65-F5344CB8AC3E}">
        <p14:creationId xmlns:p14="http://schemas.microsoft.com/office/powerpoint/2010/main" val="57686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DC0C55-966F-47F3-ABA6-15B583DFE9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6E3078-9D81-40B9-B7E3-48C96985DA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E337F5-43CD-43F0-8E12-C36382201F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246FA5-EC46-4B3E-BD6D-E5E05ACA2E3B}" type="datetimeFigureOut">
              <a:rPr lang="en-IN" smtClean="0"/>
              <a:t>22-08-2021</a:t>
            </a:fld>
            <a:endParaRPr lang="en-IN"/>
          </a:p>
        </p:txBody>
      </p:sp>
      <p:sp>
        <p:nvSpPr>
          <p:cNvPr id="5" name="Footer Placeholder 4">
            <a:extLst>
              <a:ext uri="{FF2B5EF4-FFF2-40B4-BE49-F238E27FC236}">
                <a16:creationId xmlns:a16="http://schemas.microsoft.com/office/drawing/2014/main" id="{6A474994-E323-4444-9F72-4BF1FB7779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0372D8A-F8DE-4606-BF5A-CC1261C692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654E2-EDAA-49E5-9DCB-97CBC7B84394}" type="slidenum">
              <a:rPr lang="en-IN" smtClean="0"/>
              <a:t>‹#›</a:t>
            </a:fld>
            <a:endParaRPr lang="en-IN"/>
          </a:p>
        </p:txBody>
      </p:sp>
    </p:spTree>
    <p:extLst>
      <p:ext uri="{BB962C8B-B14F-4D97-AF65-F5344CB8AC3E}">
        <p14:creationId xmlns:p14="http://schemas.microsoft.com/office/powerpoint/2010/main" val="980637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ata.cdc.gov/NCHS/NCHS-Drug-Poisoning-Mortality-by-County-United-Sta/rpvx-m2md" TargetMode="External"/><Relationship Id="rId2" Type="http://schemas.openxmlformats.org/officeDocument/2006/relationships/hyperlink" Target="https://data.cdc.gov/NCHS/NCHS-Drug-Poisoning-Mortality-by-State-United-Stat/jx6g-fdh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register-herald.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justice.gov.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washingtonpost.com/national/health-science/lawsuits-filed-against-drug-distributors-in-west-virginia/2017/03/09/f9e3165e-0501-11e7-b1e9-a05d3c21f7cf_story.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hhs.gov/opioids/about-the-epidemic/index.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hhs.gov/opioids/about-the-epidemic/hhs-response/index.html" TargetMode="Externa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hyperlink" Target="https://www.hhs.gov/opioids/sites/default/files/2018-09/opioid-fivepoint-strategy-20180917-508compliant.pdf" TargetMode="External"/><Relationship Id="rId2" Type="http://schemas.openxmlformats.org/officeDocument/2006/relationships/hyperlink" Target="https://www.hhs.gov/opioids/about-the-epidemic/hhs-response/index.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medwinpublishers.com/ACT/ACT16000S1-001.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p&#10;&#10;Description automatically generated">
            <a:extLst>
              <a:ext uri="{FF2B5EF4-FFF2-40B4-BE49-F238E27FC236}">
                <a16:creationId xmlns:a16="http://schemas.microsoft.com/office/drawing/2014/main" id="{1F7D9E76-785D-4168-9C86-4DD559CE2867}"/>
              </a:ext>
            </a:extLst>
          </p:cNvPr>
          <p:cNvPicPr>
            <a:picLocks noChangeAspect="1"/>
          </p:cNvPicPr>
          <p:nvPr/>
        </p:nvPicPr>
        <p:blipFill rotWithShape="1">
          <a:blip r:embed="rId2">
            <a:alphaModFix amt="50000"/>
          </a:blip>
          <a:srcRect l="8977" t="2" r="7488"/>
          <a:stretch/>
        </p:blipFill>
        <p:spPr>
          <a:xfrm>
            <a:off x="0" y="10"/>
            <a:ext cx="12188952" cy="6857990"/>
          </a:xfrm>
          <a:prstGeom prst="rect">
            <a:avLst/>
          </a:prstGeom>
        </p:spPr>
      </p:pic>
      <p:sp>
        <p:nvSpPr>
          <p:cNvPr id="2" name="Title 1">
            <a:extLst>
              <a:ext uri="{FF2B5EF4-FFF2-40B4-BE49-F238E27FC236}">
                <a16:creationId xmlns:a16="http://schemas.microsoft.com/office/drawing/2014/main" id="{DE925228-E5B7-444F-84B5-75BD57858701}"/>
              </a:ext>
            </a:extLst>
          </p:cNvPr>
          <p:cNvSpPr>
            <a:spLocks noGrp="1"/>
          </p:cNvSpPr>
          <p:nvPr>
            <p:ph type="ctrTitle"/>
          </p:nvPr>
        </p:nvSpPr>
        <p:spPr>
          <a:xfrm>
            <a:off x="863599" y="1122363"/>
            <a:ext cx="10244667" cy="3063240"/>
          </a:xfrm>
        </p:spPr>
        <p:txBody>
          <a:bodyPr>
            <a:normAutofit/>
          </a:bodyPr>
          <a:lstStyle/>
          <a:p>
            <a:r>
              <a:rPr lang="en-IN" sz="7200" dirty="0">
                <a:solidFill>
                  <a:srgbClr val="FFFFFF"/>
                </a:solidFill>
                <a:latin typeface="Amasis MT Pro Black" panose="020B0604020202020204" pitchFamily="18" charset="0"/>
              </a:rPr>
              <a:t>Deaths due to Drug Poisoning</a:t>
            </a:r>
          </a:p>
        </p:txBody>
      </p:sp>
      <p:sp>
        <p:nvSpPr>
          <p:cNvPr id="3" name="Subtitle 2">
            <a:extLst>
              <a:ext uri="{FF2B5EF4-FFF2-40B4-BE49-F238E27FC236}">
                <a16:creationId xmlns:a16="http://schemas.microsoft.com/office/drawing/2014/main" id="{DB4AD3B9-F8BD-496C-BBF5-7CFBEF9A16DE}"/>
              </a:ext>
            </a:extLst>
          </p:cNvPr>
          <p:cNvSpPr>
            <a:spLocks noGrp="1"/>
          </p:cNvSpPr>
          <p:nvPr>
            <p:ph type="subTitle" idx="1"/>
          </p:nvPr>
        </p:nvSpPr>
        <p:spPr>
          <a:xfrm>
            <a:off x="1527048" y="4599432"/>
            <a:ext cx="9144000" cy="1536192"/>
          </a:xfrm>
        </p:spPr>
        <p:txBody>
          <a:bodyPr>
            <a:normAutofit/>
          </a:bodyPr>
          <a:lstStyle/>
          <a:p>
            <a:r>
              <a:rPr lang="en-IN" spc="-150" dirty="0">
                <a:solidFill>
                  <a:srgbClr val="FFFFFF"/>
                </a:solidFill>
                <a:latin typeface="Amasis MT Pro" panose="020B0604020202020204" pitchFamily="18" charset="0"/>
                <a:cs typeface="Aldhabi" panose="020B0604020202020204" pitchFamily="2" charset="-78"/>
              </a:rPr>
              <a:t>Arjun </a:t>
            </a:r>
            <a:r>
              <a:rPr lang="en-IN" dirty="0">
                <a:solidFill>
                  <a:srgbClr val="FFFFFF"/>
                </a:solidFill>
                <a:latin typeface="Amasis MT Pro" panose="020B0604020202020204" pitchFamily="18" charset="0"/>
                <a:cs typeface="Aldhabi" panose="020B0604020202020204" pitchFamily="2" charset="-78"/>
              </a:rPr>
              <a:t>Doshi</a:t>
            </a:r>
            <a:r>
              <a:rPr lang="en-IN" spc="-150" dirty="0">
                <a:solidFill>
                  <a:srgbClr val="FFFFFF"/>
                </a:solidFill>
                <a:latin typeface="Amasis MT Pro" panose="020B0604020202020204" pitchFamily="18" charset="0"/>
                <a:cs typeface="Aldhabi" panose="020B0604020202020204" pitchFamily="2" charset="-78"/>
              </a:rPr>
              <a:t> (J053)	  Data Science</a:t>
            </a:r>
          </a:p>
        </p:txBody>
      </p:sp>
      <p:sp>
        <p:nvSpPr>
          <p:cNvPr id="3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0249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885A2D-0724-4CAF-BA2A-0942B8844F23}"/>
              </a:ext>
            </a:extLst>
          </p:cNvPr>
          <p:cNvSpPr/>
          <p:nvPr/>
        </p:nvSpPr>
        <p:spPr>
          <a:xfrm>
            <a:off x="440266" y="365125"/>
            <a:ext cx="11286066" cy="6127750"/>
          </a:xfrm>
          <a:prstGeom prst="rect">
            <a:avLst/>
          </a:prstGeom>
          <a:solidFill>
            <a:srgbClr val="FFF8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7AD64A42-DA5B-499D-8265-8410922AC32D}"/>
              </a:ext>
            </a:extLst>
          </p:cNvPr>
          <p:cNvSpPr txBox="1"/>
          <p:nvPr/>
        </p:nvSpPr>
        <p:spPr>
          <a:xfrm>
            <a:off x="440266" y="5219001"/>
            <a:ext cx="6079067" cy="1323439"/>
          </a:xfrm>
          <a:prstGeom prst="rect">
            <a:avLst/>
          </a:prstGeom>
          <a:noFill/>
        </p:spPr>
        <p:txBody>
          <a:bodyPr wrap="square" rtlCol="0">
            <a:spAutoFit/>
          </a:bodyPr>
          <a:lstStyle/>
          <a:p>
            <a:r>
              <a:rPr lang="en-IN" sz="1600" dirty="0">
                <a:latin typeface="Amasis MT Pro" panose="02040504050005020304" pitchFamily="18" charset="0"/>
              </a:rPr>
              <a:t>When measuring the deaths per capita (population adjusted) we find the District of Columbia has a very high death rate. It also stands in the 6</a:t>
            </a:r>
            <a:r>
              <a:rPr lang="en-IN" sz="1600" baseline="30000" dirty="0">
                <a:latin typeface="Amasis MT Pro" panose="02040504050005020304" pitchFamily="18" charset="0"/>
              </a:rPr>
              <a:t>th</a:t>
            </a:r>
            <a:r>
              <a:rPr lang="en-IN" sz="1600" dirty="0">
                <a:latin typeface="Amasis MT Pro" panose="02040504050005020304" pitchFamily="18" charset="0"/>
              </a:rPr>
              <a:t> position for sum of deaths throughout. West Virginia having an erratic number of cases per year pushes it to 7</a:t>
            </a:r>
            <a:r>
              <a:rPr lang="en-IN" sz="1600" baseline="30000" dirty="0">
                <a:latin typeface="Amasis MT Pro" panose="02040504050005020304" pitchFamily="18" charset="0"/>
              </a:rPr>
              <a:t>th</a:t>
            </a:r>
            <a:r>
              <a:rPr lang="en-IN" sz="1600" dirty="0">
                <a:latin typeface="Amasis MT Pro" panose="02040504050005020304" pitchFamily="18" charset="0"/>
              </a:rPr>
              <a:t> in per capita standings.</a:t>
            </a:r>
          </a:p>
        </p:txBody>
      </p:sp>
      <p:pic>
        <p:nvPicPr>
          <p:cNvPr id="5" name="Picture 4" descr="Chart, bar chart&#10;&#10;Description automatically generated">
            <a:extLst>
              <a:ext uri="{FF2B5EF4-FFF2-40B4-BE49-F238E27FC236}">
                <a16:creationId xmlns:a16="http://schemas.microsoft.com/office/drawing/2014/main" id="{AB9639CA-3237-440F-B673-A28A36957FAF}"/>
              </a:ext>
            </a:extLst>
          </p:cNvPr>
          <p:cNvPicPr>
            <a:picLocks noChangeAspect="1"/>
          </p:cNvPicPr>
          <p:nvPr/>
        </p:nvPicPr>
        <p:blipFill rotWithShape="1">
          <a:blip r:embed="rId2"/>
          <a:srcRect r="6633" b="1922"/>
          <a:stretch/>
        </p:blipFill>
        <p:spPr>
          <a:xfrm>
            <a:off x="440266" y="389908"/>
            <a:ext cx="11286066" cy="4903440"/>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0D7AAE2D-DD01-4FF4-8152-996FD88946B7}"/>
              </a:ext>
            </a:extLst>
          </p:cNvPr>
          <p:cNvPicPr>
            <a:picLocks noChangeAspect="1"/>
          </p:cNvPicPr>
          <p:nvPr/>
        </p:nvPicPr>
        <p:blipFill>
          <a:blip r:embed="rId3"/>
          <a:stretch>
            <a:fillRect/>
          </a:stretch>
        </p:blipFill>
        <p:spPr>
          <a:xfrm>
            <a:off x="10237688" y="433341"/>
            <a:ext cx="1419423" cy="657317"/>
          </a:xfrm>
          <a:prstGeom prst="rect">
            <a:avLst/>
          </a:prstGeom>
        </p:spPr>
      </p:pic>
      <p:sp>
        <p:nvSpPr>
          <p:cNvPr id="11" name="TextBox 10">
            <a:extLst>
              <a:ext uri="{FF2B5EF4-FFF2-40B4-BE49-F238E27FC236}">
                <a16:creationId xmlns:a16="http://schemas.microsoft.com/office/drawing/2014/main" id="{CE910F56-1E94-4B2C-82C0-C14EA763CF64}"/>
              </a:ext>
            </a:extLst>
          </p:cNvPr>
          <p:cNvSpPr txBox="1"/>
          <p:nvPr/>
        </p:nvSpPr>
        <p:spPr>
          <a:xfrm>
            <a:off x="6688666" y="5268566"/>
            <a:ext cx="5063066" cy="1077218"/>
          </a:xfrm>
          <a:prstGeom prst="rect">
            <a:avLst/>
          </a:prstGeom>
          <a:noFill/>
        </p:spPr>
        <p:txBody>
          <a:bodyPr wrap="square" rtlCol="0">
            <a:spAutoFit/>
          </a:bodyPr>
          <a:lstStyle/>
          <a:p>
            <a:r>
              <a:rPr lang="en-IN" sz="1600" dirty="0">
                <a:latin typeface="Amasis MT Pro" panose="02040504050005020304" pitchFamily="18" charset="0"/>
              </a:rPr>
              <a:t>Pennsylvania although holding 2</a:t>
            </a:r>
            <a:r>
              <a:rPr lang="en-IN" sz="1600" baseline="30000" dirty="0">
                <a:latin typeface="Amasis MT Pro" panose="02040504050005020304" pitchFamily="18" charset="0"/>
              </a:rPr>
              <a:t>nd</a:t>
            </a:r>
            <a:r>
              <a:rPr lang="en-IN" sz="1600" dirty="0">
                <a:latin typeface="Amasis MT Pro" panose="02040504050005020304" pitchFamily="18" charset="0"/>
              </a:rPr>
              <a:t> place in 2018 has a very low death rate per capita. This could be because its rise in such cases has been heavily dependent on the post 2015 time frame.</a:t>
            </a:r>
          </a:p>
        </p:txBody>
      </p:sp>
    </p:spTree>
    <p:extLst>
      <p:ext uri="{BB962C8B-B14F-4D97-AF65-F5344CB8AC3E}">
        <p14:creationId xmlns:p14="http://schemas.microsoft.com/office/powerpoint/2010/main" val="62263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885A2D-0724-4CAF-BA2A-0942B8844F23}"/>
              </a:ext>
            </a:extLst>
          </p:cNvPr>
          <p:cNvSpPr/>
          <p:nvPr/>
        </p:nvSpPr>
        <p:spPr>
          <a:xfrm>
            <a:off x="440266" y="383406"/>
            <a:ext cx="11286066" cy="6127750"/>
          </a:xfrm>
          <a:prstGeom prst="rect">
            <a:avLst/>
          </a:prstGeom>
          <a:solidFill>
            <a:srgbClr val="FFF8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7AD64A42-DA5B-499D-8265-8410922AC32D}"/>
              </a:ext>
            </a:extLst>
          </p:cNvPr>
          <p:cNvSpPr txBox="1"/>
          <p:nvPr/>
        </p:nvSpPr>
        <p:spPr>
          <a:xfrm>
            <a:off x="7635535" y="1046624"/>
            <a:ext cx="3996266" cy="5078313"/>
          </a:xfrm>
          <a:prstGeom prst="rect">
            <a:avLst/>
          </a:prstGeom>
          <a:noFill/>
        </p:spPr>
        <p:txBody>
          <a:bodyPr wrap="square" rtlCol="0">
            <a:spAutoFit/>
          </a:bodyPr>
          <a:lstStyle/>
          <a:p>
            <a:r>
              <a:rPr lang="en-IN" dirty="0">
                <a:latin typeface="Amasis MT Pro" panose="02040504050005020304" pitchFamily="18" charset="0"/>
              </a:rPr>
              <a:t>Classification by Urban/Rural areas shows that Noncore areas have a much larger number of death rates. </a:t>
            </a:r>
          </a:p>
          <a:p>
            <a:endParaRPr lang="en-IN" dirty="0">
              <a:latin typeface="Amasis MT Pro" panose="02040504050005020304" pitchFamily="18" charset="0"/>
            </a:endParaRPr>
          </a:p>
          <a:p>
            <a:r>
              <a:rPr lang="en-GB" b="0" i="0" dirty="0">
                <a:solidFill>
                  <a:srgbClr val="000000"/>
                </a:solidFill>
                <a:effectLst/>
                <a:latin typeface="Amasis MT Pro" panose="02040504050005020304" pitchFamily="18" charset="0"/>
              </a:rPr>
              <a:t>Non-core counties are nonmetropolitan counties that are not in a micropolitan statistical area which is followed after.</a:t>
            </a:r>
          </a:p>
          <a:p>
            <a:endParaRPr lang="en-GB" dirty="0">
              <a:solidFill>
                <a:srgbClr val="000000"/>
              </a:solidFill>
              <a:latin typeface="Amasis MT Pro" panose="02040504050005020304" pitchFamily="18" charset="0"/>
            </a:endParaRPr>
          </a:p>
          <a:p>
            <a:r>
              <a:rPr lang="en-GB" dirty="0">
                <a:solidFill>
                  <a:srgbClr val="000000"/>
                </a:solidFill>
                <a:latin typeface="Amasis MT Pro" panose="02040504050005020304" pitchFamily="18" charset="0"/>
              </a:rPr>
              <a:t>An in depth analysis of each of these categories is done in the next few slides. This allows us to see different types of areas in descending order with greater scrutiny.</a:t>
            </a:r>
          </a:p>
          <a:p>
            <a:endParaRPr lang="en-GB" dirty="0">
              <a:solidFill>
                <a:srgbClr val="000000"/>
              </a:solidFill>
              <a:latin typeface="Amasis MT Pro" panose="02040504050005020304" pitchFamily="18" charset="0"/>
            </a:endParaRPr>
          </a:p>
          <a:p>
            <a:r>
              <a:rPr lang="en-GB" dirty="0">
                <a:solidFill>
                  <a:srgbClr val="000000"/>
                </a:solidFill>
                <a:latin typeface="Amasis MT Pro" panose="02040504050005020304" pitchFamily="18" charset="0"/>
              </a:rPr>
              <a:t>This also enables us to build a generic profile for maximum cases as seen with West Virginia later.</a:t>
            </a:r>
            <a:endParaRPr lang="en-IN" dirty="0">
              <a:latin typeface="Amasis MT Pro" panose="02040504050005020304" pitchFamily="18" charset="0"/>
            </a:endParaRPr>
          </a:p>
        </p:txBody>
      </p:sp>
      <p:pic>
        <p:nvPicPr>
          <p:cNvPr id="7" name="Picture 6" descr="Chart, bar chart&#10;&#10;Description automatically generated">
            <a:extLst>
              <a:ext uri="{FF2B5EF4-FFF2-40B4-BE49-F238E27FC236}">
                <a16:creationId xmlns:a16="http://schemas.microsoft.com/office/drawing/2014/main" id="{30E5F4C7-E829-448E-8D3B-25AF4FA16A7B}"/>
              </a:ext>
            </a:extLst>
          </p:cNvPr>
          <p:cNvPicPr>
            <a:picLocks noChangeAspect="1"/>
          </p:cNvPicPr>
          <p:nvPr/>
        </p:nvPicPr>
        <p:blipFill>
          <a:blip r:embed="rId2"/>
          <a:stretch>
            <a:fillRect/>
          </a:stretch>
        </p:blipFill>
        <p:spPr>
          <a:xfrm>
            <a:off x="440266" y="383406"/>
            <a:ext cx="7100737" cy="6127750"/>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79203806-07EC-4C48-B9B7-092E8E0A91F6}"/>
              </a:ext>
            </a:extLst>
          </p:cNvPr>
          <p:cNvPicPr>
            <a:picLocks noChangeAspect="1"/>
          </p:cNvPicPr>
          <p:nvPr/>
        </p:nvPicPr>
        <p:blipFill rotWithShape="1">
          <a:blip r:embed="rId3"/>
          <a:srcRect r="2095"/>
          <a:stretch/>
        </p:blipFill>
        <p:spPr>
          <a:xfrm>
            <a:off x="5905130" y="519263"/>
            <a:ext cx="1427003" cy="638264"/>
          </a:xfrm>
          <a:prstGeom prst="rect">
            <a:avLst/>
          </a:prstGeom>
        </p:spPr>
      </p:pic>
    </p:spTree>
    <p:extLst>
      <p:ext uri="{BB962C8B-B14F-4D97-AF65-F5344CB8AC3E}">
        <p14:creationId xmlns:p14="http://schemas.microsoft.com/office/powerpoint/2010/main" val="241882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FA8-60B0-40CB-8488-65D2FF041EDE}"/>
              </a:ext>
            </a:extLst>
          </p:cNvPr>
          <p:cNvSpPr>
            <a:spLocks noGrp="1"/>
          </p:cNvSpPr>
          <p:nvPr>
            <p:ph type="title"/>
          </p:nvPr>
        </p:nvSpPr>
        <p:spPr/>
        <p:txBody>
          <a:bodyPr/>
          <a:lstStyle/>
          <a:p>
            <a:endParaRPr lang="en-IN" dirty="0"/>
          </a:p>
        </p:txBody>
      </p:sp>
      <p:pic>
        <p:nvPicPr>
          <p:cNvPr id="4" name="Picture 3" descr="Chart, histogram&#10;&#10;Description automatically generated">
            <a:extLst>
              <a:ext uri="{FF2B5EF4-FFF2-40B4-BE49-F238E27FC236}">
                <a16:creationId xmlns:a16="http://schemas.microsoft.com/office/drawing/2014/main" id="{DC8442FF-9615-4B1A-8F73-B2D5A284A0FC}"/>
              </a:ext>
            </a:extLst>
          </p:cNvPr>
          <p:cNvPicPr>
            <a:picLocks noChangeAspect="1"/>
          </p:cNvPicPr>
          <p:nvPr/>
        </p:nvPicPr>
        <p:blipFill>
          <a:blip r:embed="rId2"/>
          <a:stretch>
            <a:fillRect/>
          </a:stretch>
        </p:blipFill>
        <p:spPr>
          <a:xfrm>
            <a:off x="67735" y="60158"/>
            <a:ext cx="12049582" cy="6368352"/>
          </a:xfrm>
          <a:prstGeom prst="rect">
            <a:avLst/>
          </a:prstGeom>
        </p:spPr>
      </p:pic>
      <p:sp>
        <p:nvSpPr>
          <p:cNvPr id="7" name="TextBox 6">
            <a:extLst>
              <a:ext uri="{FF2B5EF4-FFF2-40B4-BE49-F238E27FC236}">
                <a16:creationId xmlns:a16="http://schemas.microsoft.com/office/drawing/2014/main" id="{49FE5942-FC9C-4466-84A7-B03843252E77}"/>
              </a:ext>
            </a:extLst>
          </p:cNvPr>
          <p:cNvSpPr txBox="1"/>
          <p:nvPr/>
        </p:nvSpPr>
        <p:spPr>
          <a:xfrm>
            <a:off x="645583" y="6428510"/>
            <a:ext cx="10900834" cy="369332"/>
          </a:xfrm>
          <a:prstGeom prst="rect">
            <a:avLst/>
          </a:prstGeom>
          <a:noFill/>
        </p:spPr>
        <p:txBody>
          <a:bodyPr wrap="square" rtlCol="0">
            <a:spAutoFit/>
          </a:bodyPr>
          <a:lstStyle/>
          <a:p>
            <a:pPr algn="ctr"/>
            <a:r>
              <a:rPr lang="en-IN" dirty="0">
                <a:highlight>
                  <a:srgbClr val="FFF8E5"/>
                </a:highlight>
                <a:latin typeface="Amasis MT Pro" panose="02040504050005020304" pitchFamily="18" charset="0"/>
              </a:rPr>
              <a:t>Among </a:t>
            </a:r>
            <a:r>
              <a:rPr lang="en-IN" b="1" dirty="0">
                <a:highlight>
                  <a:srgbClr val="FFF8E5"/>
                </a:highlight>
                <a:latin typeface="Amasis MT Pro Black" panose="02040A04050005020304" pitchFamily="18" charset="0"/>
              </a:rPr>
              <a:t>Non Core counties </a:t>
            </a:r>
            <a:r>
              <a:rPr lang="en-IN" dirty="0">
                <a:highlight>
                  <a:srgbClr val="FFF8E5"/>
                </a:highlight>
                <a:latin typeface="Amasis MT Pro" panose="02040504050005020304" pitchFamily="18" charset="0"/>
              </a:rPr>
              <a:t>by state, we see Kentucky with the highest death rates</a:t>
            </a:r>
          </a:p>
        </p:txBody>
      </p:sp>
    </p:spTree>
    <p:extLst>
      <p:ext uri="{BB962C8B-B14F-4D97-AF65-F5344CB8AC3E}">
        <p14:creationId xmlns:p14="http://schemas.microsoft.com/office/powerpoint/2010/main" val="235609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FA8-60B0-40CB-8488-65D2FF041EDE}"/>
              </a:ext>
            </a:extLst>
          </p:cNvPr>
          <p:cNvSpPr>
            <a:spLocks noGrp="1"/>
          </p:cNvSpPr>
          <p:nvPr>
            <p:ph type="title"/>
          </p:nvPr>
        </p:nvSpPr>
        <p:spPr/>
        <p:txBody>
          <a:bodyPr/>
          <a:lstStyle/>
          <a:p>
            <a:endParaRPr lang="en-IN" dirty="0"/>
          </a:p>
        </p:txBody>
      </p:sp>
      <p:pic>
        <p:nvPicPr>
          <p:cNvPr id="4" name="Picture 3" descr="Chart&#10;&#10;Description automatically generated">
            <a:extLst>
              <a:ext uri="{FF2B5EF4-FFF2-40B4-BE49-F238E27FC236}">
                <a16:creationId xmlns:a16="http://schemas.microsoft.com/office/drawing/2014/main" id="{F81589FB-1B01-44DA-80B9-EFCD95F25996}"/>
              </a:ext>
            </a:extLst>
          </p:cNvPr>
          <p:cNvPicPr>
            <a:picLocks noChangeAspect="1"/>
          </p:cNvPicPr>
          <p:nvPr/>
        </p:nvPicPr>
        <p:blipFill>
          <a:blip r:embed="rId2"/>
          <a:stretch>
            <a:fillRect/>
          </a:stretch>
        </p:blipFill>
        <p:spPr>
          <a:xfrm>
            <a:off x="151954" y="148556"/>
            <a:ext cx="11882543" cy="6083802"/>
          </a:xfrm>
          <a:prstGeom prst="rect">
            <a:avLst/>
          </a:prstGeom>
        </p:spPr>
      </p:pic>
      <p:sp>
        <p:nvSpPr>
          <p:cNvPr id="7" name="TextBox 6">
            <a:extLst>
              <a:ext uri="{FF2B5EF4-FFF2-40B4-BE49-F238E27FC236}">
                <a16:creationId xmlns:a16="http://schemas.microsoft.com/office/drawing/2014/main" id="{2D8FE31F-D908-4D8D-985E-3E2E618DFA2C}"/>
              </a:ext>
            </a:extLst>
          </p:cNvPr>
          <p:cNvSpPr txBox="1"/>
          <p:nvPr/>
        </p:nvSpPr>
        <p:spPr>
          <a:xfrm>
            <a:off x="506450" y="6340112"/>
            <a:ext cx="11173549" cy="369332"/>
          </a:xfrm>
          <a:prstGeom prst="rect">
            <a:avLst/>
          </a:prstGeom>
          <a:noFill/>
        </p:spPr>
        <p:txBody>
          <a:bodyPr wrap="square" rtlCol="0">
            <a:spAutoFit/>
          </a:bodyPr>
          <a:lstStyle/>
          <a:p>
            <a:pPr algn="ctr"/>
            <a:r>
              <a:rPr lang="en-IN" dirty="0">
                <a:highlight>
                  <a:srgbClr val="FFF8E5"/>
                </a:highlight>
                <a:latin typeface="Amasis MT Pro" panose="02040504050005020304" pitchFamily="18" charset="0"/>
              </a:rPr>
              <a:t>Among </a:t>
            </a:r>
            <a:r>
              <a:rPr lang="en-IN" b="1" dirty="0">
                <a:highlight>
                  <a:srgbClr val="FFF8E5"/>
                </a:highlight>
                <a:latin typeface="Amasis MT Pro Black" panose="02040A04050005020304" pitchFamily="18" charset="0"/>
              </a:rPr>
              <a:t>Micropolitan counties </a:t>
            </a:r>
            <a:r>
              <a:rPr lang="en-IN" dirty="0">
                <a:highlight>
                  <a:srgbClr val="FFF8E5"/>
                </a:highlight>
                <a:latin typeface="Amasis MT Pro" panose="02040504050005020304" pitchFamily="18" charset="0"/>
              </a:rPr>
              <a:t>by state, we see Texas with the highest death rates.</a:t>
            </a:r>
          </a:p>
        </p:txBody>
      </p:sp>
    </p:spTree>
    <p:extLst>
      <p:ext uri="{BB962C8B-B14F-4D97-AF65-F5344CB8AC3E}">
        <p14:creationId xmlns:p14="http://schemas.microsoft.com/office/powerpoint/2010/main" val="3077126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FA8-60B0-40CB-8488-65D2FF041EDE}"/>
              </a:ext>
            </a:extLst>
          </p:cNvPr>
          <p:cNvSpPr>
            <a:spLocks noGrp="1"/>
          </p:cNvSpPr>
          <p:nvPr>
            <p:ph type="title"/>
          </p:nvPr>
        </p:nvSpPr>
        <p:spPr/>
        <p:txBody>
          <a:bodyPr/>
          <a:lstStyle/>
          <a:p>
            <a:endParaRPr lang="en-IN" dirty="0"/>
          </a:p>
        </p:txBody>
      </p:sp>
      <p:sp>
        <p:nvSpPr>
          <p:cNvPr id="10" name="TextBox 9">
            <a:extLst>
              <a:ext uri="{FF2B5EF4-FFF2-40B4-BE49-F238E27FC236}">
                <a16:creationId xmlns:a16="http://schemas.microsoft.com/office/drawing/2014/main" id="{7AD64A42-DA5B-499D-8265-8410922AC32D}"/>
              </a:ext>
            </a:extLst>
          </p:cNvPr>
          <p:cNvSpPr txBox="1"/>
          <p:nvPr/>
        </p:nvSpPr>
        <p:spPr>
          <a:xfrm>
            <a:off x="575733" y="5922749"/>
            <a:ext cx="1684867" cy="369332"/>
          </a:xfrm>
          <a:prstGeom prst="rect">
            <a:avLst/>
          </a:prstGeom>
          <a:noFill/>
        </p:spPr>
        <p:txBody>
          <a:bodyPr wrap="square" rtlCol="0">
            <a:spAutoFit/>
          </a:bodyPr>
          <a:lstStyle/>
          <a:p>
            <a:r>
              <a:rPr lang="en-IN" dirty="0"/>
              <a:t>Timeline</a:t>
            </a:r>
          </a:p>
        </p:txBody>
      </p:sp>
      <p:pic>
        <p:nvPicPr>
          <p:cNvPr id="4" name="Picture 3" descr="Chart, histogram&#10;&#10;Description automatically generated">
            <a:extLst>
              <a:ext uri="{FF2B5EF4-FFF2-40B4-BE49-F238E27FC236}">
                <a16:creationId xmlns:a16="http://schemas.microsoft.com/office/drawing/2014/main" id="{38A35516-ED06-4E3A-8B92-4E60F7C94CB5}"/>
              </a:ext>
            </a:extLst>
          </p:cNvPr>
          <p:cNvPicPr>
            <a:picLocks noChangeAspect="1"/>
          </p:cNvPicPr>
          <p:nvPr/>
        </p:nvPicPr>
        <p:blipFill>
          <a:blip r:embed="rId2"/>
          <a:stretch>
            <a:fillRect/>
          </a:stretch>
        </p:blipFill>
        <p:spPr>
          <a:xfrm>
            <a:off x="120093" y="111686"/>
            <a:ext cx="11951813" cy="6277409"/>
          </a:xfrm>
          <a:prstGeom prst="rect">
            <a:avLst/>
          </a:prstGeom>
        </p:spPr>
      </p:pic>
      <p:sp>
        <p:nvSpPr>
          <p:cNvPr id="7" name="TextBox 6">
            <a:extLst>
              <a:ext uri="{FF2B5EF4-FFF2-40B4-BE49-F238E27FC236}">
                <a16:creationId xmlns:a16="http://schemas.microsoft.com/office/drawing/2014/main" id="{3514E177-711D-4061-8416-05943EB7F444}"/>
              </a:ext>
            </a:extLst>
          </p:cNvPr>
          <p:cNvSpPr txBox="1"/>
          <p:nvPr/>
        </p:nvSpPr>
        <p:spPr>
          <a:xfrm>
            <a:off x="280737" y="6433736"/>
            <a:ext cx="11791169" cy="369332"/>
          </a:xfrm>
          <a:prstGeom prst="rect">
            <a:avLst/>
          </a:prstGeom>
          <a:noFill/>
        </p:spPr>
        <p:txBody>
          <a:bodyPr wrap="square" rtlCol="0">
            <a:spAutoFit/>
          </a:bodyPr>
          <a:lstStyle/>
          <a:p>
            <a:pPr algn="ctr"/>
            <a:r>
              <a:rPr lang="en-IN" dirty="0">
                <a:highlight>
                  <a:srgbClr val="FFF8E5"/>
                </a:highlight>
                <a:latin typeface="Amasis MT Pro" panose="02040504050005020304" pitchFamily="18" charset="0"/>
              </a:rPr>
              <a:t>Among </a:t>
            </a:r>
            <a:r>
              <a:rPr lang="en-IN" b="1" dirty="0">
                <a:highlight>
                  <a:srgbClr val="FFF8E5"/>
                </a:highlight>
                <a:latin typeface="Amasis MT Pro Black" panose="02040A04050005020304" pitchFamily="18" charset="0"/>
              </a:rPr>
              <a:t>Medium Metro counties </a:t>
            </a:r>
            <a:r>
              <a:rPr lang="en-IN" dirty="0">
                <a:highlight>
                  <a:srgbClr val="FFF8E5"/>
                </a:highlight>
                <a:latin typeface="Amasis MT Pro" panose="02040504050005020304" pitchFamily="18" charset="0"/>
              </a:rPr>
              <a:t>by state, we see Tennessee with the highest death rates followed by Kentucky</a:t>
            </a:r>
          </a:p>
        </p:txBody>
      </p:sp>
    </p:spTree>
    <p:extLst>
      <p:ext uri="{BB962C8B-B14F-4D97-AF65-F5344CB8AC3E}">
        <p14:creationId xmlns:p14="http://schemas.microsoft.com/office/powerpoint/2010/main" val="3729796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FA8-60B0-40CB-8488-65D2FF041EDE}"/>
              </a:ext>
            </a:extLst>
          </p:cNvPr>
          <p:cNvSpPr>
            <a:spLocks noGrp="1"/>
          </p:cNvSpPr>
          <p:nvPr>
            <p:ph type="title"/>
          </p:nvPr>
        </p:nvSpPr>
        <p:spPr/>
        <p:txBody>
          <a:bodyPr/>
          <a:lstStyle/>
          <a:p>
            <a:endParaRPr lang="en-IN" dirty="0"/>
          </a:p>
        </p:txBody>
      </p:sp>
      <p:pic>
        <p:nvPicPr>
          <p:cNvPr id="4" name="Picture 3" descr="Chart, bar chart&#10;&#10;Description automatically generated">
            <a:extLst>
              <a:ext uri="{FF2B5EF4-FFF2-40B4-BE49-F238E27FC236}">
                <a16:creationId xmlns:a16="http://schemas.microsoft.com/office/drawing/2014/main" id="{758BB159-5D7E-4744-8DC5-A6D35A763458}"/>
              </a:ext>
            </a:extLst>
          </p:cNvPr>
          <p:cNvPicPr>
            <a:picLocks noChangeAspect="1"/>
          </p:cNvPicPr>
          <p:nvPr/>
        </p:nvPicPr>
        <p:blipFill>
          <a:blip r:embed="rId3"/>
          <a:stretch>
            <a:fillRect/>
          </a:stretch>
        </p:blipFill>
        <p:spPr>
          <a:xfrm>
            <a:off x="118292" y="147052"/>
            <a:ext cx="11955415" cy="6194564"/>
          </a:xfrm>
          <a:prstGeom prst="rect">
            <a:avLst/>
          </a:prstGeom>
        </p:spPr>
      </p:pic>
      <p:sp>
        <p:nvSpPr>
          <p:cNvPr id="7" name="TextBox 6">
            <a:extLst>
              <a:ext uri="{FF2B5EF4-FFF2-40B4-BE49-F238E27FC236}">
                <a16:creationId xmlns:a16="http://schemas.microsoft.com/office/drawing/2014/main" id="{31BA91BB-D49B-4881-93F5-2F37D04433A4}"/>
              </a:ext>
            </a:extLst>
          </p:cNvPr>
          <p:cNvSpPr txBox="1"/>
          <p:nvPr/>
        </p:nvSpPr>
        <p:spPr>
          <a:xfrm>
            <a:off x="571122" y="6375023"/>
            <a:ext cx="11049754" cy="369332"/>
          </a:xfrm>
          <a:prstGeom prst="rect">
            <a:avLst/>
          </a:prstGeom>
          <a:noFill/>
        </p:spPr>
        <p:txBody>
          <a:bodyPr wrap="square" rtlCol="0">
            <a:spAutoFit/>
          </a:bodyPr>
          <a:lstStyle/>
          <a:p>
            <a:pPr algn="ctr"/>
            <a:r>
              <a:rPr lang="en-IN" dirty="0">
                <a:highlight>
                  <a:srgbClr val="FFF8E5"/>
                </a:highlight>
                <a:latin typeface="Amasis MT Pro" panose="02040504050005020304" pitchFamily="18" charset="0"/>
              </a:rPr>
              <a:t>Among </a:t>
            </a:r>
            <a:r>
              <a:rPr lang="en-IN" b="1" dirty="0">
                <a:highlight>
                  <a:srgbClr val="FFF8E5"/>
                </a:highlight>
                <a:latin typeface="Amasis MT Pro Black" panose="02040A04050005020304" pitchFamily="18" charset="0"/>
              </a:rPr>
              <a:t>Large Fringe Metro </a:t>
            </a:r>
            <a:r>
              <a:rPr lang="en-IN" dirty="0">
                <a:highlight>
                  <a:srgbClr val="FFF8E5"/>
                </a:highlight>
                <a:latin typeface="Amasis MT Pro" panose="02040504050005020304" pitchFamily="18" charset="0"/>
              </a:rPr>
              <a:t>counties by state, we see Virginia with the highest death rates.</a:t>
            </a:r>
          </a:p>
        </p:txBody>
      </p:sp>
    </p:spTree>
    <p:extLst>
      <p:ext uri="{BB962C8B-B14F-4D97-AF65-F5344CB8AC3E}">
        <p14:creationId xmlns:p14="http://schemas.microsoft.com/office/powerpoint/2010/main" val="1242660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FA8-60B0-40CB-8488-65D2FF041EDE}"/>
              </a:ext>
            </a:extLst>
          </p:cNvPr>
          <p:cNvSpPr>
            <a:spLocks noGrp="1"/>
          </p:cNvSpPr>
          <p:nvPr>
            <p:ph type="title"/>
          </p:nvPr>
        </p:nvSpPr>
        <p:spPr/>
        <p:txBody>
          <a:bodyPr/>
          <a:lstStyle/>
          <a:p>
            <a:endParaRPr lang="en-IN" dirty="0"/>
          </a:p>
        </p:txBody>
      </p:sp>
      <p:sp>
        <p:nvSpPr>
          <p:cNvPr id="10" name="TextBox 9">
            <a:extLst>
              <a:ext uri="{FF2B5EF4-FFF2-40B4-BE49-F238E27FC236}">
                <a16:creationId xmlns:a16="http://schemas.microsoft.com/office/drawing/2014/main" id="{7AD64A42-DA5B-499D-8265-8410922AC32D}"/>
              </a:ext>
            </a:extLst>
          </p:cNvPr>
          <p:cNvSpPr txBox="1"/>
          <p:nvPr/>
        </p:nvSpPr>
        <p:spPr>
          <a:xfrm>
            <a:off x="575733" y="5922749"/>
            <a:ext cx="1684867" cy="369332"/>
          </a:xfrm>
          <a:prstGeom prst="rect">
            <a:avLst/>
          </a:prstGeom>
          <a:noFill/>
        </p:spPr>
        <p:txBody>
          <a:bodyPr wrap="square" rtlCol="0">
            <a:spAutoFit/>
          </a:bodyPr>
          <a:lstStyle/>
          <a:p>
            <a:r>
              <a:rPr lang="en-IN" dirty="0"/>
              <a:t>Timeline</a:t>
            </a:r>
          </a:p>
        </p:txBody>
      </p:sp>
      <p:pic>
        <p:nvPicPr>
          <p:cNvPr id="4" name="Picture 3" descr="Chart, bar chart&#10;&#10;Description automatically generated">
            <a:extLst>
              <a:ext uri="{FF2B5EF4-FFF2-40B4-BE49-F238E27FC236}">
                <a16:creationId xmlns:a16="http://schemas.microsoft.com/office/drawing/2014/main" id="{3A60CE92-806C-4E87-A945-302061891F5C}"/>
              </a:ext>
            </a:extLst>
          </p:cNvPr>
          <p:cNvPicPr>
            <a:picLocks noChangeAspect="1"/>
          </p:cNvPicPr>
          <p:nvPr/>
        </p:nvPicPr>
        <p:blipFill>
          <a:blip r:embed="rId2"/>
          <a:stretch>
            <a:fillRect/>
          </a:stretch>
        </p:blipFill>
        <p:spPr>
          <a:xfrm>
            <a:off x="83392" y="103179"/>
            <a:ext cx="12025215" cy="6374623"/>
          </a:xfrm>
          <a:prstGeom prst="rect">
            <a:avLst/>
          </a:prstGeom>
        </p:spPr>
      </p:pic>
      <p:sp>
        <p:nvSpPr>
          <p:cNvPr id="7" name="TextBox 6">
            <a:extLst>
              <a:ext uri="{FF2B5EF4-FFF2-40B4-BE49-F238E27FC236}">
                <a16:creationId xmlns:a16="http://schemas.microsoft.com/office/drawing/2014/main" id="{DCF96A33-CB9B-46E0-B042-DDD0D9D1DA6A}"/>
              </a:ext>
            </a:extLst>
          </p:cNvPr>
          <p:cNvSpPr txBox="1"/>
          <p:nvPr/>
        </p:nvSpPr>
        <p:spPr>
          <a:xfrm>
            <a:off x="294327" y="6477802"/>
            <a:ext cx="10900834" cy="369332"/>
          </a:xfrm>
          <a:prstGeom prst="rect">
            <a:avLst/>
          </a:prstGeom>
          <a:noFill/>
        </p:spPr>
        <p:txBody>
          <a:bodyPr wrap="square" rtlCol="0">
            <a:spAutoFit/>
          </a:bodyPr>
          <a:lstStyle/>
          <a:p>
            <a:pPr algn="ctr"/>
            <a:r>
              <a:rPr lang="en-IN" dirty="0">
                <a:highlight>
                  <a:srgbClr val="FFF8E5"/>
                </a:highlight>
                <a:latin typeface="Amasis MT Pro" panose="02040504050005020304" pitchFamily="18" charset="0"/>
              </a:rPr>
              <a:t>Among </a:t>
            </a:r>
            <a:r>
              <a:rPr lang="en-IN" b="1" dirty="0">
                <a:highlight>
                  <a:srgbClr val="FFF8E5"/>
                </a:highlight>
                <a:latin typeface="Amasis MT Pro" panose="02040504050005020304" pitchFamily="18" charset="0"/>
              </a:rPr>
              <a:t>Small Metro counties </a:t>
            </a:r>
            <a:r>
              <a:rPr lang="en-IN" dirty="0">
                <a:highlight>
                  <a:srgbClr val="FFF8E5"/>
                </a:highlight>
                <a:latin typeface="Amasis MT Pro" panose="02040504050005020304" pitchFamily="18" charset="0"/>
              </a:rPr>
              <a:t>by state, we see Texas with the highest death rates</a:t>
            </a:r>
          </a:p>
        </p:txBody>
      </p:sp>
    </p:spTree>
    <p:extLst>
      <p:ext uri="{BB962C8B-B14F-4D97-AF65-F5344CB8AC3E}">
        <p14:creationId xmlns:p14="http://schemas.microsoft.com/office/powerpoint/2010/main" val="285313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FA8-60B0-40CB-8488-65D2FF041EDE}"/>
              </a:ext>
            </a:extLst>
          </p:cNvPr>
          <p:cNvSpPr>
            <a:spLocks noGrp="1"/>
          </p:cNvSpPr>
          <p:nvPr>
            <p:ph type="title"/>
          </p:nvPr>
        </p:nvSpPr>
        <p:spPr/>
        <p:txBody>
          <a:bodyPr/>
          <a:lstStyle/>
          <a:p>
            <a:endParaRPr lang="en-IN" dirty="0"/>
          </a:p>
        </p:txBody>
      </p:sp>
      <p:sp>
        <p:nvSpPr>
          <p:cNvPr id="10" name="TextBox 9">
            <a:extLst>
              <a:ext uri="{FF2B5EF4-FFF2-40B4-BE49-F238E27FC236}">
                <a16:creationId xmlns:a16="http://schemas.microsoft.com/office/drawing/2014/main" id="{7AD64A42-DA5B-499D-8265-8410922AC32D}"/>
              </a:ext>
            </a:extLst>
          </p:cNvPr>
          <p:cNvSpPr txBox="1"/>
          <p:nvPr/>
        </p:nvSpPr>
        <p:spPr>
          <a:xfrm>
            <a:off x="518381" y="6184231"/>
            <a:ext cx="11155238" cy="615553"/>
          </a:xfrm>
          <a:prstGeom prst="rect">
            <a:avLst/>
          </a:prstGeom>
          <a:noFill/>
        </p:spPr>
        <p:txBody>
          <a:bodyPr wrap="square" rtlCol="0">
            <a:spAutoFit/>
          </a:bodyPr>
          <a:lstStyle/>
          <a:p>
            <a:pPr algn="ctr"/>
            <a:r>
              <a:rPr lang="en-IN" sz="1700" dirty="0">
                <a:highlight>
                  <a:srgbClr val="FFF8E5"/>
                </a:highlight>
                <a:latin typeface="Amasis MT Pro" panose="02040504050005020304" pitchFamily="18" charset="0"/>
              </a:rPr>
              <a:t>Among </a:t>
            </a:r>
            <a:r>
              <a:rPr lang="en-IN" sz="1700" b="1" dirty="0">
                <a:highlight>
                  <a:srgbClr val="FFF8E5"/>
                </a:highlight>
                <a:latin typeface="Amasis MT Pro" panose="02040504050005020304" pitchFamily="18" charset="0"/>
              </a:rPr>
              <a:t>Large Central Metro </a:t>
            </a:r>
            <a:r>
              <a:rPr lang="en-IN" sz="1700" dirty="0">
                <a:highlight>
                  <a:srgbClr val="FFF8E5"/>
                </a:highlight>
                <a:latin typeface="Amasis MT Pro" panose="02040504050005020304" pitchFamily="18" charset="0"/>
              </a:rPr>
              <a:t>counties by state, we see California with the highest death rates albeit much lesser in comparison to noncore counties. </a:t>
            </a:r>
          </a:p>
        </p:txBody>
      </p:sp>
      <p:pic>
        <p:nvPicPr>
          <p:cNvPr id="11" name="Picture 10" descr="Chart, bar chart&#10;&#10;Description automatically generated">
            <a:extLst>
              <a:ext uri="{FF2B5EF4-FFF2-40B4-BE49-F238E27FC236}">
                <a16:creationId xmlns:a16="http://schemas.microsoft.com/office/drawing/2014/main" id="{204C67E4-BE23-4E27-810E-E7CC948D47AA}"/>
              </a:ext>
            </a:extLst>
          </p:cNvPr>
          <p:cNvPicPr>
            <a:picLocks noChangeAspect="1"/>
          </p:cNvPicPr>
          <p:nvPr/>
        </p:nvPicPr>
        <p:blipFill>
          <a:blip r:embed="rId2"/>
          <a:stretch>
            <a:fillRect/>
          </a:stretch>
        </p:blipFill>
        <p:spPr>
          <a:xfrm>
            <a:off x="145899" y="143208"/>
            <a:ext cx="11898458" cy="6041023"/>
          </a:xfrm>
          <a:prstGeom prst="rect">
            <a:avLst/>
          </a:prstGeom>
        </p:spPr>
      </p:pic>
    </p:spTree>
    <p:extLst>
      <p:ext uri="{BB962C8B-B14F-4D97-AF65-F5344CB8AC3E}">
        <p14:creationId xmlns:p14="http://schemas.microsoft.com/office/powerpoint/2010/main" val="52805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FA8-60B0-40CB-8488-65D2FF041EDE}"/>
              </a:ext>
            </a:extLst>
          </p:cNvPr>
          <p:cNvSpPr>
            <a:spLocks noGrp="1"/>
          </p:cNvSpPr>
          <p:nvPr>
            <p:ph type="title"/>
          </p:nvPr>
        </p:nvSpPr>
        <p:spPr/>
        <p:txBody>
          <a:bodyPr/>
          <a:lstStyle/>
          <a:p>
            <a:endParaRPr lang="en-IN" dirty="0"/>
          </a:p>
        </p:txBody>
      </p:sp>
      <p:sp>
        <p:nvSpPr>
          <p:cNvPr id="6" name="Rectangle 5">
            <a:extLst>
              <a:ext uri="{FF2B5EF4-FFF2-40B4-BE49-F238E27FC236}">
                <a16:creationId xmlns:a16="http://schemas.microsoft.com/office/drawing/2014/main" id="{A0885A2D-0724-4CAF-BA2A-0942B8844F23}"/>
              </a:ext>
            </a:extLst>
          </p:cNvPr>
          <p:cNvSpPr/>
          <p:nvPr/>
        </p:nvSpPr>
        <p:spPr>
          <a:xfrm>
            <a:off x="427006" y="365125"/>
            <a:ext cx="11286066" cy="6127750"/>
          </a:xfrm>
          <a:prstGeom prst="rect">
            <a:avLst/>
          </a:prstGeom>
          <a:solidFill>
            <a:srgbClr val="FFF8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Picture 10" descr="A picture containing map&#10;&#10;Description automatically generated">
            <a:extLst>
              <a:ext uri="{FF2B5EF4-FFF2-40B4-BE49-F238E27FC236}">
                <a16:creationId xmlns:a16="http://schemas.microsoft.com/office/drawing/2014/main" id="{94481D06-DF28-4502-AFBC-F20C34233860}"/>
              </a:ext>
            </a:extLst>
          </p:cNvPr>
          <p:cNvPicPr>
            <a:picLocks noChangeAspect="1"/>
          </p:cNvPicPr>
          <p:nvPr/>
        </p:nvPicPr>
        <p:blipFill rotWithShape="1">
          <a:blip r:embed="rId2"/>
          <a:srcRect l="2865" t="2593"/>
          <a:stretch/>
        </p:blipFill>
        <p:spPr>
          <a:xfrm>
            <a:off x="427006" y="826056"/>
            <a:ext cx="6210146" cy="5666820"/>
          </a:xfrm>
          <a:prstGeom prst="rect">
            <a:avLst/>
          </a:prstGeom>
        </p:spPr>
      </p:pic>
      <p:pic>
        <p:nvPicPr>
          <p:cNvPr id="4" name="Picture 3" descr="Timeline&#10;&#10;Description automatically generated with medium confidence">
            <a:extLst>
              <a:ext uri="{FF2B5EF4-FFF2-40B4-BE49-F238E27FC236}">
                <a16:creationId xmlns:a16="http://schemas.microsoft.com/office/drawing/2014/main" id="{D00E2CBC-989A-44F2-911A-DB4B798348E0}"/>
              </a:ext>
            </a:extLst>
          </p:cNvPr>
          <p:cNvPicPr>
            <a:picLocks noChangeAspect="1"/>
          </p:cNvPicPr>
          <p:nvPr/>
        </p:nvPicPr>
        <p:blipFill rotWithShape="1">
          <a:blip r:embed="rId3"/>
          <a:srcRect t="30395"/>
          <a:stretch/>
        </p:blipFill>
        <p:spPr>
          <a:xfrm>
            <a:off x="4623099" y="958011"/>
            <a:ext cx="1863500" cy="580277"/>
          </a:xfrm>
          <a:prstGeom prst="rect">
            <a:avLst/>
          </a:prstGeom>
        </p:spPr>
      </p:pic>
      <p:pic>
        <p:nvPicPr>
          <p:cNvPr id="18" name="Picture 17" descr="Timeline&#10;&#10;Description automatically generated">
            <a:extLst>
              <a:ext uri="{FF2B5EF4-FFF2-40B4-BE49-F238E27FC236}">
                <a16:creationId xmlns:a16="http://schemas.microsoft.com/office/drawing/2014/main" id="{208F7D55-4F7D-4654-B7BC-B68C5EDA7CC8}"/>
              </a:ext>
            </a:extLst>
          </p:cNvPr>
          <p:cNvPicPr>
            <a:picLocks noChangeAspect="1"/>
          </p:cNvPicPr>
          <p:nvPr/>
        </p:nvPicPr>
        <p:blipFill>
          <a:blip r:embed="rId4"/>
          <a:stretch>
            <a:fillRect/>
          </a:stretch>
        </p:blipFill>
        <p:spPr>
          <a:xfrm>
            <a:off x="6637153" y="538462"/>
            <a:ext cx="5075920" cy="5954413"/>
          </a:xfrm>
          <a:prstGeom prst="rect">
            <a:avLst/>
          </a:prstGeom>
        </p:spPr>
      </p:pic>
      <p:sp>
        <p:nvSpPr>
          <p:cNvPr id="19" name="TextBox 18">
            <a:extLst>
              <a:ext uri="{FF2B5EF4-FFF2-40B4-BE49-F238E27FC236}">
                <a16:creationId xmlns:a16="http://schemas.microsoft.com/office/drawing/2014/main" id="{DB2B9C4B-D6DF-4321-B856-A79BF5BFF604}"/>
              </a:ext>
            </a:extLst>
          </p:cNvPr>
          <p:cNvSpPr txBox="1"/>
          <p:nvPr/>
        </p:nvSpPr>
        <p:spPr>
          <a:xfrm>
            <a:off x="427004" y="365124"/>
            <a:ext cx="11286065" cy="461665"/>
          </a:xfrm>
          <a:prstGeom prst="rect">
            <a:avLst/>
          </a:prstGeom>
          <a:noFill/>
        </p:spPr>
        <p:txBody>
          <a:bodyPr wrap="square" rtlCol="0">
            <a:spAutoFit/>
          </a:bodyPr>
          <a:lstStyle/>
          <a:p>
            <a:pPr algn="ctr"/>
            <a:r>
              <a:rPr lang="en-IN" sz="2400" u="sng" dirty="0">
                <a:latin typeface="Amasis MT Pro Medium" panose="02040604050005020304" pitchFamily="18" charset="0"/>
              </a:rPr>
              <a:t>West Virginia County Analysis</a:t>
            </a:r>
          </a:p>
        </p:txBody>
      </p:sp>
      <p:sp>
        <p:nvSpPr>
          <p:cNvPr id="20" name="TextBox 19">
            <a:extLst>
              <a:ext uri="{FF2B5EF4-FFF2-40B4-BE49-F238E27FC236}">
                <a16:creationId xmlns:a16="http://schemas.microsoft.com/office/drawing/2014/main" id="{1496A60B-3A30-464D-AFFC-9513F5C5B13B}"/>
              </a:ext>
            </a:extLst>
          </p:cNvPr>
          <p:cNvSpPr txBox="1"/>
          <p:nvPr/>
        </p:nvSpPr>
        <p:spPr>
          <a:xfrm>
            <a:off x="6721818" y="4605795"/>
            <a:ext cx="3238369" cy="1569660"/>
          </a:xfrm>
          <a:prstGeom prst="rect">
            <a:avLst/>
          </a:prstGeom>
          <a:noFill/>
        </p:spPr>
        <p:txBody>
          <a:bodyPr wrap="square" rtlCol="0">
            <a:spAutoFit/>
          </a:bodyPr>
          <a:lstStyle/>
          <a:p>
            <a:r>
              <a:rPr lang="en-IN" sz="1600" dirty="0">
                <a:latin typeface="Amasis MT Pro" panose="02040504050005020304" pitchFamily="18" charset="0"/>
              </a:rPr>
              <a:t>Among the various county’s we see that the top 2 are Wyoming and McDowell. Further analysis would be able to justify the major reasons for these two county’s having such high death rates.</a:t>
            </a:r>
          </a:p>
        </p:txBody>
      </p:sp>
    </p:spTree>
    <p:extLst>
      <p:ext uri="{BB962C8B-B14F-4D97-AF65-F5344CB8AC3E}">
        <p14:creationId xmlns:p14="http://schemas.microsoft.com/office/powerpoint/2010/main" val="3979162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FA8-60B0-40CB-8488-65D2FF041EDE}"/>
              </a:ext>
            </a:extLst>
          </p:cNvPr>
          <p:cNvSpPr>
            <a:spLocks noGrp="1"/>
          </p:cNvSpPr>
          <p:nvPr>
            <p:ph type="title"/>
          </p:nvPr>
        </p:nvSpPr>
        <p:spPr/>
        <p:txBody>
          <a:bodyPr/>
          <a:lstStyle/>
          <a:p>
            <a:r>
              <a:rPr lang="en-IN" dirty="0"/>
              <a:t>.</a:t>
            </a:r>
          </a:p>
        </p:txBody>
      </p:sp>
      <p:sp>
        <p:nvSpPr>
          <p:cNvPr id="6" name="Rectangle 5">
            <a:extLst>
              <a:ext uri="{FF2B5EF4-FFF2-40B4-BE49-F238E27FC236}">
                <a16:creationId xmlns:a16="http://schemas.microsoft.com/office/drawing/2014/main" id="{A0885A2D-0724-4CAF-BA2A-0942B8844F23}"/>
              </a:ext>
            </a:extLst>
          </p:cNvPr>
          <p:cNvSpPr/>
          <p:nvPr/>
        </p:nvSpPr>
        <p:spPr>
          <a:xfrm>
            <a:off x="440267" y="365125"/>
            <a:ext cx="11286066" cy="6127750"/>
          </a:xfrm>
          <a:prstGeom prst="rect">
            <a:avLst/>
          </a:prstGeom>
          <a:solidFill>
            <a:srgbClr val="FFF8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Chart, scatter chart&#10;&#10;Description automatically generated">
            <a:extLst>
              <a:ext uri="{FF2B5EF4-FFF2-40B4-BE49-F238E27FC236}">
                <a16:creationId xmlns:a16="http://schemas.microsoft.com/office/drawing/2014/main" id="{67CCBB41-0CE0-443A-AB5B-D41B9203FE96}"/>
              </a:ext>
            </a:extLst>
          </p:cNvPr>
          <p:cNvPicPr>
            <a:picLocks noChangeAspect="1"/>
          </p:cNvPicPr>
          <p:nvPr/>
        </p:nvPicPr>
        <p:blipFill>
          <a:blip r:embed="rId2"/>
          <a:stretch>
            <a:fillRect/>
          </a:stretch>
        </p:blipFill>
        <p:spPr>
          <a:xfrm>
            <a:off x="440267" y="826789"/>
            <a:ext cx="6688667" cy="5642703"/>
          </a:xfrm>
          <a:prstGeom prst="rect">
            <a:avLst/>
          </a:prstGeom>
        </p:spPr>
      </p:pic>
      <p:sp>
        <p:nvSpPr>
          <p:cNvPr id="8" name="TextBox 7">
            <a:extLst>
              <a:ext uri="{FF2B5EF4-FFF2-40B4-BE49-F238E27FC236}">
                <a16:creationId xmlns:a16="http://schemas.microsoft.com/office/drawing/2014/main" id="{D945BAC7-3B8A-4007-B30B-380926C13BEB}"/>
              </a:ext>
            </a:extLst>
          </p:cNvPr>
          <p:cNvSpPr txBox="1"/>
          <p:nvPr/>
        </p:nvSpPr>
        <p:spPr>
          <a:xfrm>
            <a:off x="427004" y="365124"/>
            <a:ext cx="11286065" cy="461665"/>
          </a:xfrm>
          <a:prstGeom prst="rect">
            <a:avLst/>
          </a:prstGeom>
          <a:noFill/>
        </p:spPr>
        <p:txBody>
          <a:bodyPr wrap="square" rtlCol="0">
            <a:spAutoFit/>
          </a:bodyPr>
          <a:lstStyle/>
          <a:p>
            <a:pPr algn="ctr"/>
            <a:r>
              <a:rPr lang="en-IN" sz="2400" u="sng" dirty="0">
                <a:latin typeface="Amasis MT Pro Medium" panose="02040604050005020304" pitchFamily="18" charset="0"/>
              </a:rPr>
              <a:t>West Virginia County Analysis</a:t>
            </a:r>
          </a:p>
        </p:txBody>
      </p:sp>
      <p:sp>
        <p:nvSpPr>
          <p:cNvPr id="9" name="TextBox 8">
            <a:extLst>
              <a:ext uri="{FF2B5EF4-FFF2-40B4-BE49-F238E27FC236}">
                <a16:creationId xmlns:a16="http://schemas.microsoft.com/office/drawing/2014/main" id="{4B826173-B78A-4E30-89E6-94AD7C1C16D2}"/>
              </a:ext>
            </a:extLst>
          </p:cNvPr>
          <p:cNvSpPr txBox="1"/>
          <p:nvPr/>
        </p:nvSpPr>
        <p:spPr>
          <a:xfrm>
            <a:off x="7142197" y="1524481"/>
            <a:ext cx="4570872" cy="4247317"/>
          </a:xfrm>
          <a:prstGeom prst="rect">
            <a:avLst/>
          </a:prstGeom>
          <a:noFill/>
        </p:spPr>
        <p:txBody>
          <a:bodyPr wrap="square" rtlCol="0">
            <a:spAutoFit/>
          </a:bodyPr>
          <a:lstStyle/>
          <a:p>
            <a:r>
              <a:rPr lang="en-IN" dirty="0">
                <a:latin typeface="Amasis MT Pro" panose="02040504050005020304" pitchFamily="18" charset="0"/>
              </a:rPr>
              <a:t>Among the various county classifications we see that the red clusters show maximum death rates within the urban/rural splits. </a:t>
            </a:r>
          </a:p>
          <a:p>
            <a:endParaRPr lang="en-IN" dirty="0">
              <a:latin typeface="Amasis MT Pro" panose="02040504050005020304" pitchFamily="18" charset="0"/>
            </a:endParaRPr>
          </a:p>
          <a:p>
            <a:endParaRPr lang="en-IN" dirty="0">
              <a:latin typeface="Amasis MT Pro" panose="02040504050005020304" pitchFamily="18" charset="0"/>
            </a:endParaRPr>
          </a:p>
          <a:p>
            <a:r>
              <a:rPr lang="en-IN" b="1" dirty="0">
                <a:latin typeface="Amasis MT Pro" panose="02040504050005020304" pitchFamily="18" charset="0"/>
              </a:rPr>
              <a:t>Noncore counties with lower population </a:t>
            </a:r>
            <a:r>
              <a:rPr lang="en-IN" dirty="0">
                <a:latin typeface="Amasis MT Pro" panose="02040504050005020304" pitchFamily="18" charset="0"/>
              </a:rPr>
              <a:t>has the maximum number of counties between (50 – 100), making it the most apt profile.</a:t>
            </a:r>
          </a:p>
          <a:p>
            <a:endParaRPr lang="en-IN" dirty="0">
              <a:latin typeface="Amasis MT Pro" panose="02040504050005020304" pitchFamily="18" charset="0"/>
            </a:endParaRPr>
          </a:p>
          <a:p>
            <a:endParaRPr lang="en-IN" dirty="0">
              <a:latin typeface="Amasis MT Pro" panose="02040504050005020304" pitchFamily="18" charset="0"/>
            </a:endParaRPr>
          </a:p>
          <a:p>
            <a:r>
              <a:rPr lang="en-IN" dirty="0">
                <a:latin typeface="Amasis MT Pro" panose="02040504050005020304" pitchFamily="18" charset="0"/>
              </a:rPr>
              <a:t>We also see some very high death rates (&lt;100) and a few between (50 – 100) in </a:t>
            </a:r>
            <a:r>
              <a:rPr lang="en-IN" b="1" dirty="0">
                <a:latin typeface="Amasis MT Pro" panose="02040504050005020304" pitchFamily="18" charset="0"/>
              </a:rPr>
              <a:t>upper lower and medium population, medium metro counties.</a:t>
            </a:r>
          </a:p>
        </p:txBody>
      </p:sp>
      <p:cxnSp>
        <p:nvCxnSpPr>
          <p:cNvPr id="11" name="Straight Connector 10">
            <a:extLst>
              <a:ext uri="{FF2B5EF4-FFF2-40B4-BE49-F238E27FC236}">
                <a16:creationId xmlns:a16="http://schemas.microsoft.com/office/drawing/2014/main" id="{944D690F-0BA4-4B6B-9DE7-64A0CA57690D}"/>
              </a:ext>
            </a:extLst>
          </p:cNvPr>
          <p:cNvCxnSpPr>
            <a:cxnSpLocks/>
          </p:cNvCxnSpPr>
          <p:nvPr/>
        </p:nvCxnSpPr>
        <p:spPr>
          <a:xfrm flipV="1">
            <a:off x="5267589" y="973667"/>
            <a:ext cx="0" cy="5048514"/>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418462A-9BFC-4519-856A-ED1F49A36433}"/>
              </a:ext>
            </a:extLst>
          </p:cNvPr>
          <p:cNvCxnSpPr>
            <a:cxnSpLocks/>
          </p:cNvCxnSpPr>
          <p:nvPr/>
        </p:nvCxnSpPr>
        <p:spPr>
          <a:xfrm flipV="1">
            <a:off x="3073400" y="973667"/>
            <a:ext cx="0" cy="504851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2731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E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CDE61A-7928-4E5C-BFE2-9B6D8C47F42D}"/>
              </a:ext>
            </a:extLst>
          </p:cNvPr>
          <p:cNvSpPr/>
          <p:nvPr/>
        </p:nvSpPr>
        <p:spPr>
          <a:xfrm rot="20988114">
            <a:off x="11591468" y="-422674"/>
            <a:ext cx="1513087" cy="6858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B289480-CBFA-45A8-BB44-34C67A7D3DC2}"/>
              </a:ext>
            </a:extLst>
          </p:cNvPr>
          <p:cNvSpPr txBox="1"/>
          <p:nvPr/>
        </p:nvSpPr>
        <p:spPr>
          <a:xfrm>
            <a:off x="298056" y="197346"/>
            <a:ext cx="10302211" cy="6863417"/>
          </a:xfrm>
          <a:prstGeom prst="rect">
            <a:avLst/>
          </a:prstGeom>
          <a:noFill/>
        </p:spPr>
        <p:txBody>
          <a:bodyPr wrap="square" rtlCol="0">
            <a:spAutoFit/>
          </a:bodyPr>
          <a:lstStyle/>
          <a:p>
            <a:r>
              <a:rPr lang="en-IN" sz="2000" dirty="0">
                <a:latin typeface="Amasis MT Pro" panose="02040504050005020304" pitchFamily="18" charset="0"/>
              </a:rPr>
              <a:t>This presentation summarises the trends and observations made while analysing the Centres for Disease Control &amp; Prevention’s dataset on Deaths due to Drug Poisoning in the United States of America.</a:t>
            </a:r>
          </a:p>
          <a:p>
            <a:endParaRPr lang="en-IN" sz="2000" dirty="0">
              <a:latin typeface="Amasis MT Pro" panose="02040504050005020304" pitchFamily="18" charset="0"/>
            </a:endParaRPr>
          </a:p>
          <a:p>
            <a:r>
              <a:rPr lang="en-IN" sz="2000" dirty="0">
                <a:latin typeface="Amasis MT Pro" panose="02040504050005020304" pitchFamily="18" charset="0"/>
              </a:rPr>
              <a:t>We cover the dataset’s various attributes by taking a top – down approach: </a:t>
            </a:r>
          </a:p>
          <a:p>
            <a:r>
              <a:rPr lang="en-IN" sz="2000" i="1" dirty="0">
                <a:latin typeface="Amasis MT Pro" panose="02040504050005020304" pitchFamily="18" charset="0"/>
              </a:rPr>
              <a:t>Country -&gt; State -&gt; County </a:t>
            </a:r>
            <a:r>
              <a:rPr lang="en-IN" sz="2000" dirty="0">
                <a:latin typeface="Amasis MT Pro" panose="02040504050005020304" pitchFamily="18" charset="0"/>
              </a:rPr>
              <a:t>and analysing the trends within each. </a:t>
            </a:r>
          </a:p>
          <a:p>
            <a:endParaRPr lang="en-IN" sz="2000" dirty="0">
              <a:latin typeface="Amasis MT Pro" panose="02040504050005020304" pitchFamily="18" charset="0"/>
            </a:endParaRPr>
          </a:p>
          <a:p>
            <a:r>
              <a:rPr lang="en-IN" sz="2000" dirty="0">
                <a:latin typeface="Amasis MT Pro" panose="02040504050005020304" pitchFamily="18" charset="0"/>
              </a:rPr>
              <a:t>The main questions answered in this presentation are:</a:t>
            </a:r>
          </a:p>
          <a:p>
            <a:pPr marL="342900" indent="-342900">
              <a:buFont typeface="+mj-lt"/>
              <a:buAutoNum type="arabicParenR"/>
            </a:pPr>
            <a:r>
              <a:rPr lang="en-IN" sz="2000" dirty="0">
                <a:latin typeface="Amasis MT Pro" panose="02040504050005020304" pitchFamily="18" charset="0"/>
              </a:rPr>
              <a:t>What has the </a:t>
            </a:r>
            <a:r>
              <a:rPr lang="en-IN" sz="2000" u="sng" dirty="0">
                <a:latin typeface="Amasis MT Pro" panose="02040504050005020304" pitchFamily="18" charset="0"/>
              </a:rPr>
              <a:t>trend of deaths</a:t>
            </a:r>
            <a:r>
              <a:rPr lang="en-IN" sz="2000" dirty="0">
                <a:latin typeface="Amasis MT Pro" panose="02040504050005020304" pitchFamily="18" charset="0"/>
              </a:rPr>
              <a:t> due to drug poisoning been like over the course of a decade?</a:t>
            </a:r>
          </a:p>
          <a:p>
            <a:pPr marL="342900" indent="-342900">
              <a:buFont typeface="+mj-lt"/>
              <a:buAutoNum type="arabicParenR"/>
            </a:pPr>
            <a:r>
              <a:rPr lang="en-IN" sz="2000" dirty="0">
                <a:latin typeface="Amasis MT Pro" panose="02040504050005020304" pitchFamily="18" charset="0"/>
              </a:rPr>
              <a:t>Where have we seen </a:t>
            </a:r>
            <a:r>
              <a:rPr lang="en-IN" sz="2000" u="sng" dirty="0">
                <a:latin typeface="Amasis MT Pro" panose="02040504050005020304" pitchFamily="18" charset="0"/>
              </a:rPr>
              <a:t>maximum number of such cases</a:t>
            </a:r>
            <a:r>
              <a:rPr lang="en-IN" sz="2000" dirty="0">
                <a:latin typeface="Amasis MT Pro" panose="02040504050005020304" pitchFamily="18" charset="0"/>
              </a:rPr>
              <a:t>?</a:t>
            </a:r>
          </a:p>
          <a:p>
            <a:pPr marL="342900" indent="-342900">
              <a:buFont typeface="+mj-lt"/>
              <a:buAutoNum type="arabicParenR"/>
            </a:pPr>
            <a:r>
              <a:rPr lang="en-IN" sz="2000" dirty="0">
                <a:latin typeface="Amasis MT Pro" panose="02040504050005020304" pitchFamily="18" charset="0"/>
              </a:rPr>
              <a:t>What </a:t>
            </a:r>
            <a:r>
              <a:rPr lang="en-IN" sz="2000" u="sng" dirty="0">
                <a:latin typeface="Amasis MT Pro" panose="02040504050005020304" pitchFamily="18" charset="0"/>
              </a:rPr>
              <a:t>age group/sex is most affected </a:t>
            </a:r>
            <a:r>
              <a:rPr lang="en-IN" sz="2000" dirty="0">
                <a:latin typeface="Amasis MT Pro" panose="02040504050005020304" pitchFamily="18" charset="0"/>
              </a:rPr>
              <a:t>by such deaths?</a:t>
            </a:r>
          </a:p>
          <a:p>
            <a:pPr marL="342900" indent="-342900">
              <a:buFont typeface="+mj-lt"/>
              <a:buAutoNum type="arabicParenR"/>
            </a:pPr>
            <a:r>
              <a:rPr lang="en-IN" sz="2000" dirty="0">
                <a:latin typeface="Amasis MT Pro" panose="02040504050005020304" pitchFamily="18" charset="0"/>
              </a:rPr>
              <a:t>What </a:t>
            </a:r>
            <a:r>
              <a:rPr lang="en-IN" sz="2000" u="sng" dirty="0">
                <a:latin typeface="Amasis MT Pro" panose="02040504050005020304" pitchFamily="18" charset="0"/>
              </a:rPr>
              <a:t>classification of county’s</a:t>
            </a:r>
            <a:r>
              <a:rPr lang="en-IN" sz="2000" dirty="0">
                <a:latin typeface="Amasis MT Pro" panose="02040504050005020304" pitchFamily="18" charset="0"/>
              </a:rPr>
              <a:t> are most likely to have maximum number of cases?</a:t>
            </a:r>
          </a:p>
          <a:p>
            <a:endParaRPr lang="en-IN" sz="2000" dirty="0">
              <a:latin typeface="Amasis MT Pro" panose="02040504050005020304" pitchFamily="18" charset="0"/>
            </a:endParaRPr>
          </a:p>
          <a:p>
            <a:r>
              <a:rPr lang="en-IN" sz="2000" dirty="0">
                <a:latin typeface="Amasis MT Pro" panose="02040504050005020304" pitchFamily="18" charset="0"/>
              </a:rPr>
              <a:t>After the analysis, a few conclusions could be drawn which will be explained as we proceed.</a:t>
            </a:r>
          </a:p>
          <a:p>
            <a:endParaRPr lang="en-IN" sz="2000" dirty="0">
              <a:latin typeface="Amasis MT Pro" panose="02040504050005020304" pitchFamily="18" charset="0"/>
            </a:endParaRPr>
          </a:p>
          <a:p>
            <a:r>
              <a:rPr lang="en-IN" sz="2000" dirty="0">
                <a:latin typeface="Amasis MT Pro" panose="02040504050005020304" pitchFamily="18" charset="0"/>
              </a:rPr>
              <a:t>In the conclusion we uncover reasons for the trends we see in the visualizations and try to rationalise them using proven facts and government documents/analysis.</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endParaRPr lang="en-IN" sz="2000" dirty="0"/>
          </a:p>
          <a:p>
            <a:endParaRPr lang="en-IN" sz="2000" dirty="0"/>
          </a:p>
        </p:txBody>
      </p:sp>
      <p:sp>
        <p:nvSpPr>
          <p:cNvPr id="8" name="Rectangle 7">
            <a:extLst>
              <a:ext uri="{FF2B5EF4-FFF2-40B4-BE49-F238E27FC236}">
                <a16:creationId xmlns:a16="http://schemas.microsoft.com/office/drawing/2014/main" id="{D8FC094C-EBA0-480A-8D53-36DEF1CC293F}"/>
              </a:ext>
            </a:extLst>
          </p:cNvPr>
          <p:cNvSpPr/>
          <p:nvPr/>
        </p:nvSpPr>
        <p:spPr>
          <a:xfrm>
            <a:off x="0" y="6172200"/>
            <a:ext cx="12192000" cy="68579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1493495-C4AB-483B-934E-4727007DA77A}"/>
              </a:ext>
            </a:extLst>
          </p:cNvPr>
          <p:cNvSpPr txBox="1"/>
          <p:nvPr/>
        </p:nvSpPr>
        <p:spPr>
          <a:xfrm>
            <a:off x="38100" y="6172200"/>
            <a:ext cx="3759200" cy="830997"/>
          </a:xfrm>
          <a:prstGeom prst="rect">
            <a:avLst/>
          </a:prstGeom>
          <a:noFill/>
        </p:spPr>
        <p:txBody>
          <a:bodyPr wrap="square" rtlCol="0">
            <a:spAutoFit/>
          </a:bodyPr>
          <a:lstStyle/>
          <a:p>
            <a:r>
              <a:rPr lang="en-IN" sz="1200" dirty="0">
                <a:solidFill>
                  <a:schemeClr val="bg1"/>
                </a:solidFill>
              </a:rPr>
              <a:t>Data Sets:</a:t>
            </a:r>
          </a:p>
          <a:p>
            <a:pPr marL="228600" indent="-228600">
              <a:buFont typeface="+mj-lt"/>
              <a:buAutoNum type="arabicPeriod"/>
            </a:pPr>
            <a:r>
              <a:rPr lang="en-IN" sz="1200" dirty="0">
                <a:solidFill>
                  <a:schemeClr val="bg1"/>
                </a:solidFill>
                <a:hlinkClick r:id="rId2">
                  <a:extLst>
                    <a:ext uri="{A12FA001-AC4F-418D-AE19-62706E023703}">
                      <ahyp:hlinkClr xmlns:ahyp="http://schemas.microsoft.com/office/drawing/2018/hyperlinkcolor" val="tx"/>
                    </a:ext>
                  </a:extLst>
                </a:hlinkClick>
              </a:rPr>
              <a:t>Drug-Poisoning-Mortality-by-State-United-States</a:t>
            </a:r>
            <a:endParaRPr lang="en-IN" sz="1200" dirty="0">
              <a:solidFill>
                <a:schemeClr val="bg1"/>
              </a:solidFill>
            </a:endParaRPr>
          </a:p>
          <a:p>
            <a:pPr marL="228600" indent="-228600">
              <a:buFont typeface="+mj-lt"/>
              <a:buAutoNum type="arabicPeriod"/>
            </a:pPr>
            <a:r>
              <a:rPr lang="en-IN" sz="1200" dirty="0">
                <a:solidFill>
                  <a:schemeClr val="bg1"/>
                </a:solidFill>
                <a:hlinkClick r:id="rId3">
                  <a:extLst>
                    <a:ext uri="{A12FA001-AC4F-418D-AE19-62706E023703}">
                      <ahyp:hlinkClr xmlns:ahyp="http://schemas.microsoft.com/office/drawing/2018/hyperlinkcolor" val="tx"/>
                    </a:ext>
                  </a:extLst>
                </a:hlinkClick>
              </a:rPr>
              <a:t>Drug-Poisoning-Mortality-by-County</a:t>
            </a:r>
            <a:endParaRPr lang="en-IN" sz="1200" dirty="0">
              <a:solidFill>
                <a:schemeClr val="bg1"/>
              </a:solidFill>
            </a:endParaRPr>
          </a:p>
          <a:p>
            <a:endParaRPr lang="en-IN" sz="1200" dirty="0">
              <a:solidFill>
                <a:schemeClr val="bg1"/>
              </a:solidFill>
            </a:endParaRPr>
          </a:p>
        </p:txBody>
      </p:sp>
    </p:spTree>
    <p:extLst>
      <p:ext uri="{BB962C8B-B14F-4D97-AF65-F5344CB8AC3E}">
        <p14:creationId xmlns:p14="http://schemas.microsoft.com/office/powerpoint/2010/main" val="3235135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8E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C094C-EBA0-480A-8D53-36DEF1CC293F}"/>
              </a:ext>
            </a:extLst>
          </p:cNvPr>
          <p:cNvSpPr/>
          <p:nvPr/>
        </p:nvSpPr>
        <p:spPr>
          <a:xfrm>
            <a:off x="0" y="6172200"/>
            <a:ext cx="12192000" cy="68579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1493495-C4AB-483B-934E-4727007DA77A}"/>
              </a:ext>
            </a:extLst>
          </p:cNvPr>
          <p:cNvSpPr txBox="1"/>
          <p:nvPr/>
        </p:nvSpPr>
        <p:spPr>
          <a:xfrm>
            <a:off x="38100" y="6172200"/>
            <a:ext cx="3759200" cy="646331"/>
          </a:xfrm>
          <a:prstGeom prst="rect">
            <a:avLst/>
          </a:prstGeom>
          <a:noFill/>
        </p:spPr>
        <p:txBody>
          <a:bodyPr wrap="square" rtlCol="0">
            <a:spAutoFit/>
          </a:bodyPr>
          <a:lstStyle/>
          <a:p>
            <a:r>
              <a:rPr lang="en-IN" sz="1200" dirty="0">
                <a:solidFill>
                  <a:schemeClr val="bg1"/>
                </a:solidFill>
              </a:rPr>
              <a:t>Data Sets:</a:t>
            </a:r>
          </a:p>
          <a:p>
            <a:pPr marL="228600" indent="-228600">
              <a:buFont typeface="+mj-lt"/>
              <a:buAutoNum type="arabicPeriod"/>
            </a:pPr>
            <a:r>
              <a:rPr lang="en-IN" sz="1200" dirty="0">
                <a:solidFill>
                  <a:schemeClr val="bg1"/>
                </a:solidFill>
                <a:hlinkClick r:id="rId3">
                  <a:extLst>
                    <a:ext uri="{A12FA001-AC4F-418D-AE19-62706E023703}">
                      <ahyp:hlinkClr xmlns:ahyp="http://schemas.microsoft.com/office/drawing/2018/hyperlinkcolor" val="tx"/>
                    </a:ext>
                  </a:extLst>
                </a:hlinkClick>
              </a:rPr>
              <a:t>www.register-herald.com</a:t>
            </a:r>
            <a:endParaRPr lang="en-IN" sz="1200" dirty="0">
              <a:solidFill>
                <a:schemeClr val="bg1"/>
              </a:solidFill>
            </a:endParaRPr>
          </a:p>
          <a:p>
            <a:pPr marL="228600" indent="-228600">
              <a:buFont typeface="+mj-lt"/>
              <a:buAutoNum type="arabicPeriod"/>
            </a:pPr>
            <a:endParaRPr lang="en-IN" sz="1200" dirty="0">
              <a:solidFill>
                <a:schemeClr val="bg1"/>
              </a:solidFill>
            </a:endParaRPr>
          </a:p>
        </p:txBody>
      </p:sp>
      <p:sp>
        <p:nvSpPr>
          <p:cNvPr id="13" name="TextBox 12">
            <a:extLst>
              <a:ext uri="{FF2B5EF4-FFF2-40B4-BE49-F238E27FC236}">
                <a16:creationId xmlns:a16="http://schemas.microsoft.com/office/drawing/2014/main" id="{96222444-D005-4B6A-8FA0-3DF4814C73C6}"/>
              </a:ext>
            </a:extLst>
          </p:cNvPr>
          <p:cNvSpPr txBox="1"/>
          <p:nvPr/>
        </p:nvSpPr>
        <p:spPr>
          <a:xfrm>
            <a:off x="313267" y="457200"/>
            <a:ext cx="10913533" cy="6555641"/>
          </a:xfrm>
          <a:prstGeom prst="rect">
            <a:avLst/>
          </a:prstGeom>
          <a:noFill/>
        </p:spPr>
        <p:txBody>
          <a:bodyPr wrap="square" rtlCol="0">
            <a:spAutoFit/>
          </a:bodyPr>
          <a:lstStyle/>
          <a:p>
            <a:r>
              <a:rPr lang="en-GB" sz="2000" b="0" i="0" dirty="0">
                <a:effectLst/>
                <a:latin typeface="Amasis MT Pro" panose="02040504050005020304" pitchFamily="18" charset="0"/>
              </a:rPr>
              <a:t>According to the West Virginia Health Statistics Centre, opioid-related overdose deaths climbed steadily from 147 in 2001 to 628 in 2015. The overdose death total peaked in Wyoming County in 2011 with 26 fatalities. </a:t>
            </a:r>
          </a:p>
          <a:p>
            <a:endParaRPr lang="en-GB" sz="2000" dirty="0">
              <a:latin typeface="Amasis MT Pro" panose="02040504050005020304" pitchFamily="18" charset="0"/>
            </a:endParaRPr>
          </a:p>
          <a:p>
            <a:pPr algn="l"/>
            <a:r>
              <a:rPr lang="en-GB" sz="2000" b="0" i="0" dirty="0">
                <a:effectLst/>
                <a:latin typeface="Amasis MT Pro" panose="02040504050005020304" pitchFamily="18" charset="0"/>
              </a:rPr>
              <a:t>“I think it’s due to enforcement, and </a:t>
            </a:r>
            <a:r>
              <a:rPr lang="en-GB" sz="2000" b="0" i="0" u="sng" dirty="0">
                <a:effectLst/>
                <a:latin typeface="Amasis MT Pro" panose="02040504050005020304" pitchFamily="18" charset="0"/>
              </a:rPr>
              <a:t>doctors have eased up on writing so many prescriptions</a:t>
            </a:r>
            <a:r>
              <a:rPr lang="en-GB" sz="2000" b="0" i="0" dirty="0">
                <a:effectLst/>
                <a:latin typeface="Amasis MT Pro" panose="02040504050005020304" pitchFamily="18" charset="0"/>
              </a:rPr>
              <a:t>.”</a:t>
            </a:r>
          </a:p>
          <a:p>
            <a:pPr algn="l"/>
            <a:endParaRPr lang="en-GB" sz="2000" b="0" i="0" dirty="0">
              <a:effectLst/>
              <a:latin typeface="Amasis MT Pro" panose="02040504050005020304" pitchFamily="18" charset="0"/>
            </a:endParaRPr>
          </a:p>
          <a:p>
            <a:pPr algn="l"/>
            <a:r>
              <a:rPr lang="en-GB" sz="2000" b="0" i="0" dirty="0">
                <a:effectLst/>
                <a:latin typeface="Amasis MT Pro" panose="02040504050005020304" pitchFamily="18" charset="0"/>
              </a:rPr>
              <a:t>With </a:t>
            </a:r>
            <a:r>
              <a:rPr lang="en-GB" sz="2000" b="1" i="0" dirty="0">
                <a:effectLst/>
                <a:latin typeface="Amasis MT Pro" panose="02040504050005020304" pitchFamily="18" charset="0"/>
              </a:rPr>
              <a:t>fewer prescriptions, fewer opioid drugs are available on the streets</a:t>
            </a:r>
            <a:r>
              <a:rPr lang="en-GB" sz="2000" b="0" i="0" dirty="0">
                <a:effectLst/>
                <a:latin typeface="Amasis MT Pro" panose="02040504050005020304" pitchFamily="18" charset="0"/>
              </a:rPr>
              <a:t>, which has caused many areas to see an </a:t>
            </a:r>
            <a:r>
              <a:rPr lang="en-GB" sz="2000" b="1" i="0" dirty="0">
                <a:effectLst/>
                <a:latin typeface="Amasis MT Pro" panose="02040504050005020304" pitchFamily="18" charset="0"/>
              </a:rPr>
              <a:t>uptick in heroin sales and use</a:t>
            </a:r>
            <a:r>
              <a:rPr lang="en-GB" sz="2000" b="0" i="0" dirty="0">
                <a:effectLst/>
                <a:latin typeface="Amasis MT Pro" panose="02040504050005020304" pitchFamily="18" charset="0"/>
              </a:rPr>
              <a:t>. Parker said in the county’s last drug roundup, several heroin-related charges were made. </a:t>
            </a:r>
          </a:p>
          <a:p>
            <a:pPr algn="l"/>
            <a:endParaRPr lang="en-GB" sz="2000" dirty="0">
              <a:latin typeface="Amasis MT Pro" panose="02040504050005020304" pitchFamily="18" charset="0"/>
            </a:endParaRPr>
          </a:p>
          <a:p>
            <a:pPr algn="l"/>
            <a:r>
              <a:rPr lang="en-GB" sz="2000" b="0" i="0" dirty="0">
                <a:effectLst/>
                <a:latin typeface="Amasis MT Pro" panose="02040504050005020304" pitchFamily="18" charset="0"/>
              </a:rPr>
              <a:t>“Coal is all Wyoming County has ... We have nothing else in Wyoming County.”</a:t>
            </a:r>
          </a:p>
          <a:p>
            <a:pPr algn="l"/>
            <a:r>
              <a:rPr lang="en-GB" sz="2000" dirty="0">
                <a:latin typeface="Amasis MT Pro" panose="02040504050005020304" pitchFamily="18" charset="0"/>
              </a:rPr>
              <a:t>M</a:t>
            </a:r>
            <a:r>
              <a:rPr lang="en-GB" sz="2000" b="0" i="0" dirty="0">
                <a:effectLst/>
                <a:latin typeface="Amasis MT Pro" panose="02040504050005020304" pitchFamily="18" charset="0"/>
              </a:rPr>
              <a:t>any residents have lived in the county their entire lives. They don’t want to leave their families or their homes, but their </a:t>
            </a:r>
            <a:r>
              <a:rPr lang="en-GB" sz="2000" b="0" i="0" u="sng" dirty="0">
                <a:effectLst/>
                <a:latin typeface="Amasis MT Pro" panose="02040504050005020304" pitchFamily="18" charset="0"/>
              </a:rPr>
              <a:t>frustration grows as they are unable to find work.</a:t>
            </a:r>
            <a:r>
              <a:rPr lang="en-GB" sz="2000" b="0" i="0" dirty="0">
                <a:effectLst/>
                <a:latin typeface="Amasis MT Pro" panose="02040504050005020304" pitchFamily="18" charset="0"/>
              </a:rPr>
              <a:t> </a:t>
            </a:r>
          </a:p>
          <a:p>
            <a:pPr algn="l"/>
            <a:endParaRPr lang="en-GB" sz="2000" b="0" i="0" dirty="0">
              <a:effectLst/>
              <a:latin typeface="Amasis MT Pro" panose="02040504050005020304" pitchFamily="18" charset="0"/>
            </a:endParaRPr>
          </a:p>
          <a:p>
            <a:pPr algn="l"/>
            <a:r>
              <a:rPr lang="en-GB" sz="2000" b="0" i="0" dirty="0">
                <a:effectLst/>
                <a:latin typeface="Amasis MT Pro" panose="02040504050005020304" pitchFamily="18" charset="0"/>
              </a:rPr>
              <a:t>“The frustration not being able to find a good job has a lot to do with drug problems in West Virginia,” he said. “If people were working, I don’t think drugs would be as bad.”</a:t>
            </a:r>
          </a:p>
          <a:p>
            <a:pPr algn="l"/>
            <a:r>
              <a:rPr lang="en-GB" sz="2000" dirty="0">
                <a:latin typeface="Amasis MT Pro" panose="02040504050005020304" pitchFamily="18" charset="0"/>
              </a:rPr>
              <a:t>This goes to show that </a:t>
            </a:r>
            <a:r>
              <a:rPr lang="en-GB" sz="2000" b="1" i="1" dirty="0">
                <a:latin typeface="Amasis MT Pro" panose="02040504050005020304" pitchFamily="18" charset="0"/>
              </a:rPr>
              <a:t>unemployment has played an indirect role </a:t>
            </a:r>
            <a:r>
              <a:rPr lang="en-GB" sz="2000" dirty="0">
                <a:latin typeface="Amasis MT Pro" panose="02040504050005020304" pitchFamily="18" charset="0"/>
              </a:rPr>
              <a:t>in affecting death rates. Further we see how the drug business has turned into a family run business.</a:t>
            </a:r>
            <a:endParaRPr lang="en-GB" sz="2000" b="0" i="0" dirty="0">
              <a:effectLst/>
              <a:latin typeface="Amasis MT Pro" panose="02040504050005020304" pitchFamily="18" charset="0"/>
            </a:endParaRPr>
          </a:p>
          <a:p>
            <a:pPr algn="l"/>
            <a:endParaRPr lang="en-GB" sz="2000" dirty="0">
              <a:latin typeface="Amasis MT Pro" panose="02040504050005020304" pitchFamily="18" charset="0"/>
            </a:endParaRPr>
          </a:p>
          <a:p>
            <a:pPr algn="l"/>
            <a:endParaRPr lang="en-GB" sz="2000" b="0" i="0" dirty="0">
              <a:effectLst/>
              <a:latin typeface="Amasis MT Pro" panose="02040504050005020304" pitchFamily="18" charset="0"/>
            </a:endParaRPr>
          </a:p>
          <a:p>
            <a:endParaRPr lang="en-IN" sz="2000" dirty="0">
              <a:latin typeface="Amasis MT Pro" panose="02040504050005020304" pitchFamily="18" charset="0"/>
            </a:endParaRPr>
          </a:p>
        </p:txBody>
      </p:sp>
      <p:sp>
        <p:nvSpPr>
          <p:cNvPr id="14" name="TextBox 13">
            <a:extLst>
              <a:ext uri="{FF2B5EF4-FFF2-40B4-BE49-F238E27FC236}">
                <a16:creationId xmlns:a16="http://schemas.microsoft.com/office/drawing/2014/main" id="{338B2C2A-ABF2-4166-B1F0-814984E2F382}"/>
              </a:ext>
            </a:extLst>
          </p:cNvPr>
          <p:cNvSpPr txBox="1"/>
          <p:nvPr/>
        </p:nvSpPr>
        <p:spPr>
          <a:xfrm>
            <a:off x="206871" y="39469"/>
            <a:ext cx="11146929" cy="400110"/>
          </a:xfrm>
          <a:prstGeom prst="rect">
            <a:avLst/>
          </a:prstGeom>
          <a:noFill/>
        </p:spPr>
        <p:txBody>
          <a:bodyPr wrap="square" rtlCol="0">
            <a:spAutoFit/>
          </a:bodyPr>
          <a:lstStyle/>
          <a:p>
            <a:pPr algn="ctr"/>
            <a:r>
              <a:rPr lang="en-IN" sz="2000" u="sng" dirty="0">
                <a:latin typeface="Amasis MT Pro Medium" panose="02040604050005020304" pitchFamily="18" charset="0"/>
              </a:rPr>
              <a:t>West Virginia County Analysis</a:t>
            </a:r>
          </a:p>
        </p:txBody>
      </p:sp>
    </p:spTree>
    <p:extLst>
      <p:ext uri="{BB962C8B-B14F-4D97-AF65-F5344CB8AC3E}">
        <p14:creationId xmlns:p14="http://schemas.microsoft.com/office/powerpoint/2010/main" val="344789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8E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C094C-EBA0-480A-8D53-36DEF1CC293F}"/>
              </a:ext>
            </a:extLst>
          </p:cNvPr>
          <p:cNvSpPr/>
          <p:nvPr/>
        </p:nvSpPr>
        <p:spPr>
          <a:xfrm>
            <a:off x="0" y="6172200"/>
            <a:ext cx="12192000" cy="68579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1493495-C4AB-483B-934E-4727007DA77A}"/>
              </a:ext>
            </a:extLst>
          </p:cNvPr>
          <p:cNvSpPr txBox="1"/>
          <p:nvPr/>
        </p:nvSpPr>
        <p:spPr>
          <a:xfrm>
            <a:off x="38100" y="6172200"/>
            <a:ext cx="8600574" cy="830997"/>
          </a:xfrm>
          <a:prstGeom prst="rect">
            <a:avLst/>
          </a:prstGeom>
          <a:noFill/>
        </p:spPr>
        <p:txBody>
          <a:bodyPr wrap="square" rtlCol="0">
            <a:spAutoFit/>
          </a:bodyPr>
          <a:lstStyle/>
          <a:p>
            <a:r>
              <a:rPr lang="en-IN" sz="1200" dirty="0">
                <a:solidFill>
                  <a:schemeClr val="bg1"/>
                </a:solidFill>
              </a:rPr>
              <a:t>Source:</a:t>
            </a:r>
          </a:p>
          <a:p>
            <a:pPr marL="228600" indent="-228600">
              <a:buFont typeface="+mj-lt"/>
              <a:buAutoNum type="arabicPeriod"/>
            </a:pPr>
            <a:r>
              <a:rPr lang="en-IN" sz="1200" dirty="0">
                <a:solidFill>
                  <a:schemeClr val="bg1"/>
                </a:solidFill>
                <a:hlinkClick r:id="rId3">
                  <a:extLst>
                    <a:ext uri="{A12FA001-AC4F-418D-AE19-62706E023703}">
                      <ahyp:hlinkClr xmlns:ahyp="http://schemas.microsoft.com/office/drawing/2018/hyperlinkcolor" val="tx"/>
                    </a:ext>
                  </a:extLst>
                </a:hlinkClick>
              </a:rPr>
              <a:t>www.justice.gov.pdf</a:t>
            </a:r>
            <a:r>
              <a:rPr lang="en-IN" sz="1200" dirty="0">
                <a:solidFill>
                  <a:schemeClr val="bg1"/>
                </a:solidFill>
              </a:rPr>
              <a:t> </a:t>
            </a:r>
          </a:p>
          <a:p>
            <a:pPr marL="228600" indent="-228600">
              <a:buFont typeface="+mj-lt"/>
              <a:buAutoNum type="arabicPeriod"/>
            </a:pPr>
            <a:r>
              <a:rPr lang="en-GB" sz="1200" dirty="0">
                <a:solidFill>
                  <a:schemeClr val="bg1"/>
                </a:solidFill>
                <a:latin typeface="Amasis MT Pro" panose="02040504050005020304" pitchFamily="18" charset="0"/>
              </a:rPr>
              <a:t>This document may contain dated information. It has been made available to provide access to historical materials.</a:t>
            </a:r>
            <a:endParaRPr lang="en-IN" sz="1200" dirty="0">
              <a:solidFill>
                <a:schemeClr val="bg1"/>
              </a:solidFill>
            </a:endParaRPr>
          </a:p>
          <a:p>
            <a:endParaRPr lang="en-IN" sz="1200" dirty="0">
              <a:solidFill>
                <a:schemeClr val="bg1"/>
              </a:solidFill>
            </a:endParaRPr>
          </a:p>
        </p:txBody>
      </p:sp>
      <p:pic>
        <p:nvPicPr>
          <p:cNvPr id="9" name="Picture 8" descr="Chart, pie chart&#10;&#10;Description automatically generated">
            <a:extLst>
              <a:ext uri="{FF2B5EF4-FFF2-40B4-BE49-F238E27FC236}">
                <a16:creationId xmlns:a16="http://schemas.microsoft.com/office/drawing/2014/main" id="{CB81EF6D-FC7E-4BA1-9942-6FC1685DEF7F}"/>
              </a:ext>
            </a:extLst>
          </p:cNvPr>
          <p:cNvPicPr>
            <a:picLocks noChangeAspect="1"/>
          </p:cNvPicPr>
          <p:nvPr/>
        </p:nvPicPr>
        <p:blipFill rotWithShape="1">
          <a:blip r:embed="rId4"/>
          <a:srcRect l="3012" t="8131" b="5081"/>
          <a:stretch/>
        </p:blipFill>
        <p:spPr>
          <a:xfrm>
            <a:off x="6291823" y="2372916"/>
            <a:ext cx="4220633" cy="3215821"/>
          </a:xfrm>
          <a:prstGeom prst="rect">
            <a:avLst/>
          </a:prstGeom>
        </p:spPr>
      </p:pic>
      <p:pic>
        <p:nvPicPr>
          <p:cNvPr id="11" name="Picture 10" descr="Graphical user interface, text, application, chat or text message&#10;&#10;Description automatically generated">
            <a:extLst>
              <a:ext uri="{FF2B5EF4-FFF2-40B4-BE49-F238E27FC236}">
                <a16:creationId xmlns:a16="http://schemas.microsoft.com/office/drawing/2014/main" id="{9E5E9B01-90AB-43F1-87CD-074126E453C5}"/>
              </a:ext>
            </a:extLst>
          </p:cNvPr>
          <p:cNvPicPr>
            <a:picLocks noChangeAspect="1"/>
          </p:cNvPicPr>
          <p:nvPr/>
        </p:nvPicPr>
        <p:blipFill>
          <a:blip r:embed="rId5"/>
          <a:stretch>
            <a:fillRect/>
          </a:stretch>
        </p:blipFill>
        <p:spPr>
          <a:xfrm>
            <a:off x="9801008" y="2127271"/>
            <a:ext cx="1552792" cy="1457528"/>
          </a:xfrm>
          <a:prstGeom prst="rect">
            <a:avLst/>
          </a:prstGeom>
        </p:spPr>
      </p:pic>
      <p:sp>
        <p:nvSpPr>
          <p:cNvPr id="10" name="TextBox 9">
            <a:extLst>
              <a:ext uri="{FF2B5EF4-FFF2-40B4-BE49-F238E27FC236}">
                <a16:creationId xmlns:a16="http://schemas.microsoft.com/office/drawing/2014/main" id="{2B6BD130-57F2-411B-9B00-D96B56571CB0}"/>
              </a:ext>
            </a:extLst>
          </p:cNvPr>
          <p:cNvSpPr txBox="1"/>
          <p:nvPr/>
        </p:nvSpPr>
        <p:spPr>
          <a:xfrm>
            <a:off x="253285" y="382052"/>
            <a:ext cx="10490915" cy="1938992"/>
          </a:xfrm>
          <a:prstGeom prst="rect">
            <a:avLst/>
          </a:prstGeom>
          <a:noFill/>
        </p:spPr>
        <p:txBody>
          <a:bodyPr wrap="square" rtlCol="0">
            <a:spAutoFit/>
          </a:bodyPr>
          <a:lstStyle/>
          <a:p>
            <a:r>
              <a:rPr lang="en-GB" sz="2000" dirty="0">
                <a:latin typeface="Amasis MT Pro" panose="02040504050005020304" pitchFamily="18" charset="0"/>
              </a:rPr>
              <a:t>Law enforcement officials report that drug transporters primarily use </a:t>
            </a:r>
            <a:r>
              <a:rPr lang="en-GB" sz="2000" b="1" dirty="0">
                <a:latin typeface="Amasis MT Pro" panose="02040504050005020304" pitchFamily="18" charset="0"/>
              </a:rPr>
              <a:t>private and commercial vehicles to transport</a:t>
            </a:r>
            <a:r>
              <a:rPr lang="en-GB" sz="2000" dirty="0">
                <a:latin typeface="Amasis MT Pro" panose="02040504050005020304" pitchFamily="18" charset="0"/>
              </a:rPr>
              <a:t> illicit drugs into and through West Virginia. Drugs available in West Virginia typically are transported into the state from Illinois, Kentucky, Maryland, Michigan, New York, North Carolina, Ohio, Pennsylvania, Virginia, and Washington, D.C. Drugs also are transported from Mexico and other states, although to a lesser extent.</a:t>
            </a:r>
          </a:p>
          <a:p>
            <a:endParaRPr lang="en-GB" sz="2000" dirty="0">
              <a:latin typeface="Amasis MT Pro" panose="02040504050005020304" pitchFamily="18" charset="0"/>
            </a:endParaRPr>
          </a:p>
        </p:txBody>
      </p:sp>
      <p:sp>
        <p:nvSpPr>
          <p:cNvPr id="2" name="TextBox 1">
            <a:extLst>
              <a:ext uri="{FF2B5EF4-FFF2-40B4-BE49-F238E27FC236}">
                <a16:creationId xmlns:a16="http://schemas.microsoft.com/office/drawing/2014/main" id="{036E55D8-3164-477F-905F-C750724E7841}"/>
              </a:ext>
            </a:extLst>
          </p:cNvPr>
          <p:cNvSpPr txBox="1"/>
          <p:nvPr/>
        </p:nvSpPr>
        <p:spPr>
          <a:xfrm>
            <a:off x="9560377" y="5330018"/>
            <a:ext cx="1965876" cy="261610"/>
          </a:xfrm>
          <a:prstGeom prst="rect">
            <a:avLst/>
          </a:prstGeom>
          <a:noFill/>
        </p:spPr>
        <p:txBody>
          <a:bodyPr wrap="square" rtlCol="0">
            <a:spAutoFit/>
          </a:bodyPr>
          <a:lstStyle/>
          <a:p>
            <a:r>
              <a:rPr lang="en-IN" sz="1100" b="1" dirty="0">
                <a:latin typeface="Amasis MT Pro" panose="02040504050005020304" pitchFamily="18" charset="0"/>
              </a:rPr>
              <a:t>2003 (pre - opioid crisis)</a:t>
            </a:r>
          </a:p>
        </p:txBody>
      </p:sp>
      <p:sp>
        <p:nvSpPr>
          <p:cNvPr id="3" name="TextBox 2">
            <a:extLst>
              <a:ext uri="{FF2B5EF4-FFF2-40B4-BE49-F238E27FC236}">
                <a16:creationId xmlns:a16="http://schemas.microsoft.com/office/drawing/2014/main" id="{FD4147F1-D71D-44B5-9E22-86AE04A55C3D}"/>
              </a:ext>
            </a:extLst>
          </p:cNvPr>
          <p:cNvSpPr txBox="1"/>
          <p:nvPr/>
        </p:nvSpPr>
        <p:spPr>
          <a:xfrm>
            <a:off x="225397" y="2321044"/>
            <a:ext cx="5967041" cy="3785652"/>
          </a:xfrm>
          <a:prstGeom prst="rect">
            <a:avLst/>
          </a:prstGeom>
          <a:noFill/>
        </p:spPr>
        <p:txBody>
          <a:bodyPr wrap="square" rtlCol="0">
            <a:spAutoFit/>
          </a:bodyPr>
          <a:lstStyle/>
          <a:p>
            <a:r>
              <a:rPr lang="en-GB" sz="2000" dirty="0">
                <a:latin typeface="Amasis MT Pro" panose="02040504050005020304" pitchFamily="18" charset="0"/>
              </a:rPr>
              <a:t>Diverted pharmaceuticals pose a serious drug threat to West Virginia, rivalling that of cocaine in many areas of the state. Further, treatment data indicate that there were </a:t>
            </a:r>
            <a:r>
              <a:rPr lang="en-GB" sz="2000" b="1" dirty="0">
                <a:latin typeface="Amasis MT Pro" panose="02040504050005020304" pitchFamily="18" charset="0"/>
              </a:rPr>
              <a:t>more pharmaceutical-related treatment admissions</a:t>
            </a:r>
            <a:r>
              <a:rPr lang="en-GB" sz="2000" dirty="0">
                <a:latin typeface="Amasis MT Pro" panose="02040504050005020304" pitchFamily="18" charset="0"/>
              </a:rPr>
              <a:t> in 2000 than admissions for any illicit drug except marijuana. </a:t>
            </a:r>
          </a:p>
          <a:p>
            <a:endParaRPr lang="en-GB" sz="2000" dirty="0">
              <a:latin typeface="Amasis MT Pro" panose="02040504050005020304" pitchFamily="18" charset="0"/>
            </a:endParaRPr>
          </a:p>
          <a:p>
            <a:r>
              <a:rPr lang="en-IN" sz="2000" dirty="0">
                <a:latin typeface="Amasis MT Pro" panose="02040504050005020304" pitchFamily="18" charset="0"/>
              </a:rPr>
              <a:t>As time progressed the situation seemed to get worse resulting in the situation the state has landed itself in. Further we shall see more recent overall findings related to the opioid crisis.</a:t>
            </a:r>
          </a:p>
          <a:p>
            <a:endParaRPr lang="en-IN" sz="2000" dirty="0">
              <a:latin typeface="Amasis MT Pro" panose="02040504050005020304" pitchFamily="18" charset="0"/>
            </a:endParaRPr>
          </a:p>
        </p:txBody>
      </p:sp>
    </p:spTree>
    <p:extLst>
      <p:ext uri="{BB962C8B-B14F-4D97-AF65-F5344CB8AC3E}">
        <p14:creationId xmlns:p14="http://schemas.microsoft.com/office/powerpoint/2010/main" val="853701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8E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C094C-EBA0-480A-8D53-36DEF1CC293F}"/>
              </a:ext>
            </a:extLst>
          </p:cNvPr>
          <p:cNvSpPr/>
          <p:nvPr/>
        </p:nvSpPr>
        <p:spPr>
          <a:xfrm>
            <a:off x="0" y="6172200"/>
            <a:ext cx="12192000" cy="68579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1493495-C4AB-483B-934E-4727007DA77A}"/>
              </a:ext>
            </a:extLst>
          </p:cNvPr>
          <p:cNvSpPr txBox="1"/>
          <p:nvPr/>
        </p:nvSpPr>
        <p:spPr>
          <a:xfrm>
            <a:off x="38099" y="6172200"/>
            <a:ext cx="4237567" cy="1015663"/>
          </a:xfrm>
          <a:prstGeom prst="rect">
            <a:avLst/>
          </a:prstGeom>
          <a:noFill/>
        </p:spPr>
        <p:txBody>
          <a:bodyPr wrap="square" rtlCol="0">
            <a:spAutoFit/>
          </a:bodyPr>
          <a:lstStyle/>
          <a:p>
            <a:r>
              <a:rPr lang="en-IN" sz="1200" dirty="0">
                <a:solidFill>
                  <a:schemeClr val="bg1"/>
                </a:solidFill>
              </a:rPr>
              <a:t>Sources:</a:t>
            </a:r>
          </a:p>
          <a:p>
            <a:pPr marL="228600" indent="-228600">
              <a:buFont typeface="+mj-lt"/>
              <a:buAutoNum type="arabicPeriod"/>
            </a:pPr>
            <a:r>
              <a:rPr lang="en-IN" sz="1200" dirty="0">
                <a:solidFill>
                  <a:schemeClr val="bg1"/>
                </a:solidFill>
                <a:hlinkClick r:id="rId2">
                  <a:extLst>
                    <a:ext uri="{A12FA001-AC4F-418D-AE19-62706E023703}">
                      <ahyp:hlinkClr xmlns:ahyp="http://schemas.microsoft.com/office/drawing/2018/hyperlinkcolor" val="tx"/>
                    </a:ext>
                  </a:extLst>
                </a:hlinkClick>
              </a:rPr>
              <a:t>lawsuits-filed-against-drug-distributors-in-west-</a:t>
            </a:r>
            <a:r>
              <a:rPr lang="en-IN" sz="1200" dirty="0" err="1">
                <a:solidFill>
                  <a:schemeClr val="bg1"/>
                </a:solidFill>
                <a:hlinkClick r:id="rId2">
                  <a:extLst>
                    <a:ext uri="{A12FA001-AC4F-418D-AE19-62706E023703}">
                      <ahyp:hlinkClr xmlns:ahyp="http://schemas.microsoft.com/office/drawing/2018/hyperlinkcolor" val="tx"/>
                    </a:ext>
                  </a:extLst>
                </a:hlinkClick>
              </a:rPr>
              <a:t>virginia</a:t>
            </a:r>
            <a:endParaRPr lang="en-IN" sz="1200" dirty="0">
              <a:solidFill>
                <a:schemeClr val="bg1"/>
              </a:solidFill>
            </a:endParaRPr>
          </a:p>
          <a:p>
            <a:pPr marL="228600" indent="-228600">
              <a:buFont typeface="+mj-lt"/>
              <a:buAutoNum type="arabicPeriod"/>
            </a:pPr>
            <a:endParaRPr lang="en-IN" sz="1200" dirty="0">
              <a:solidFill>
                <a:schemeClr val="bg1"/>
              </a:solidFill>
            </a:endParaRPr>
          </a:p>
          <a:p>
            <a:endParaRPr lang="en-IN" sz="1200" dirty="0">
              <a:solidFill>
                <a:schemeClr val="bg1"/>
              </a:solidFill>
            </a:endParaRPr>
          </a:p>
          <a:p>
            <a:endParaRPr lang="en-IN" sz="1200" dirty="0">
              <a:solidFill>
                <a:schemeClr val="bg1"/>
              </a:solidFill>
            </a:endParaRPr>
          </a:p>
        </p:txBody>
      </p:sp>
      <p:pic>
        <p:nvPicPr>
          <p:cNvPr id="10" name="Picture 9" descr="A picture containing timeline&#10;&#10;Description automatically generated">
            <a:extLst>
              <a:ext uri="{FF2B5EF4-FFF2-40B4-BE49-F238E27FC236}">
                <a16:creationId xmlns:a16="http://schemas.microsoft.com/office/drawing/2014/main" id="{2AA6FBFC-14B2-46EE-A22B-053A0088E430}"/>
              </a:ext>
            </a:extLst>
          </p:cNvPr>
          <p:cNvPicPr>
            <a:picLocks noChangeAspect="1"/>
          </p:cNvPicPr>
          <p:nvPr/>
        </p:nvPicPr>
        <p:blipFill rotWithShape="1">
          <a:blip r:embed="rId3"/>
          <a:srcRect l="-1" r="848"/>
          <a:stretch/>
        </p:blipFill>
        <p:spPr>
          <a:xfrm>
            <a:off x="3131736" y="2667000"/>
            <a:ext cx="5928527" cy="3361550"/>
          </a:xfrm>
          <a:prstGeom prst="rect">
            <a:avLst/>
          </a:prstGeom>
        </p:spPr>
      </p:pic>
      <p:sp>
        <p:nvSpPr>
          <p:cNvPr id="12" name="TextBox 11">
            <a:extLst>
              <a:ext uri="{FF2B5EF4-FFF2-40B4-BE49-F238E27FC236}">
                <a16:creationId xmlns:a16="http://schemas.microsoft.com/office/drawing/2014/main" id="{72924E44-6791-480C-98A7-E1EC5DA89F76}"/>
              </a:ext>
            </a:extLst>
          </p:cNvPr>
          <p:cNvSpPr txBox="1"/>
          <p:nvPr/>
        </p:nvSpPr>
        <p:spPr>
          <a:xfrm>
            <a:off x="164538" y="-11893"/>
            <a:ext cx="11286065" cy="461665"/>
          </a:xfrm>
          <a:prstGeom prst="rect">
            <a:avLst/>
          </a:prstGeom>
          <a:noFill/>
        </p:spPr>
        <p:txBody>
          <a:bodyPr wrap="square" rtlCol="0">
            <a:spAutoFit/>
          </a:bodyPr>
          <a:lstStyle/>
          <a:p>
            <a:pPr algn="ctr"/>
            <a:r>
              <a:rPr lang="en-IN" sz="2400" u="sng" dirty="0">
                <a:latin typeface="Amasis MT Pro Medium" panose="02040604050005020304" pitchFamily="18" charset="0"/>
              </a:rPr>
              <a:t>Inferences</a:t>
            </a:r>
          </a:p>
        </p:txBody>
      </p:sp>
      <p:sp>
        <p:nvSpPr>
          <p:cNvPr id="13" name="TextBox 12">
            <a:extLst>
              <a:ext uri="{FF2B5EF4-FFF2-40B4-BE49-F238E27FC236}">
                <a16:creationId xmlns:a16="http://schemas.microsoft.com/office/drawing/2014/main" id="{78CBFA64-6516-4EB4-B842-65E9E77A56A0}"/>
              </a:ext>
            </a:extLst>
          </p:cNvPr>
          <p:cNvSpPr txBox="1"/>
          <p:nvPr/>
        </p:nvSpPr>
        <p:spPr>
          <a:xfrm>
            <a:off x="253285" y="382051"/>
            <a:ext cx="10914248" cy="2431435"/>
          </a:xfrm>
          <a:prstGeom prst="rect">
            <a:avLst/>
          </a:prstGeom>
          <a:noFill/>
        </p:spPr>
        <p:txBody>
          <a:bodyPr wrap="square" rtlCol="0">
            <a:spAutoFit/>
          </a:bodyPr>
          <a:lstStyle/>
          <a:p>
            <a:r>
              <a:rPr lang="en-GB" sz="1900" b="0" i="0" dirty="0">
                <a:effectLst/>
                <a:latin typeface="Amasis MT Pro" panose="02040504050005020304" pitchFamily="18" charset="0"/>
              </a:rPr>
              <a:t>Those addicted to opioids, both legal and illegal, are increasingly young, white, and female, with 1.2 million women addicted compared to 0.9 million men in 2015. The problem is worse in rural areas (noncore). </a:t>
            </a:r>
            <a:r>
              <a:rPr lang="en-GB" sz="1900" b="1" i="1" dirty="0">
                <a:effectLst/>
                <a:latin typeface="Amasis MT Pro" panose="02040504050005020304" pitchFamily="18" charset="0"/>
              </a:rPr>
              <a:t>Teen use of opioids</a:t>
            </a:r>
            <a:r>
              <a:rPr lang="en-GB" sz="1900" b="1" i="0" dirty="0">
                <a:effectLst/>
                <a:latin typeface="Amasis MT Pro" panose="02040504050005020304" pitchFamily="18" charset="0"/>
              </a:rPr>
              <a:t> has been noticeably increasing since 2006</a:t>
            </a:r>
            <a:r>
              <a:rPr lang="en-GB" sz="1900" baseline="30000" dirty="0">
                <a:latin typeface="Amasis MT Pro" panose="02040504050005020304" pitchFamily="18" charset="0"/>
              </a:rPr>
              <a:t> </a:t>
            </a:r>
            <a:r>
              <a:rPr lang="en-GB" sz="1900" b="0" i="0" dirty="0">
                <a:effectLst/>
                <a:latin typeface="Amasis MT Pro" panose="02040504050005020304" pitchFamily="18" charset="0"/>
              </a:rPr>
              <a:t>using prescription drugs more than any illicit drug except </a:t>
            </a:r>
            <a:r>
              <a:rPr lang="en-GB" sz="1900" dirty="0">
                <a:latin typeface="Amasis MT Pro" panose="02040504050005020304" pitchFamily="18" charset="0"/>
              </a:rPr>
              <a:t>cannabis</a:t>
            </a:r>
            <a:r>
              <a:rPr lang="en-GB" sz="1900" b="0" i="0" dirty="0">
                <a:effectLst/>
                <a:latin typeface="Amasis MT Pro" panose="02040504050005020304" pitchFamily="18" charset="0"/>
              </a:rPr>
              <a:t>; </a:t>
            </a:r>
            <a:r>
              <a:rPr lang="en-GB" sz="1900" b="1" i="0" dirty="0">
                <a:effectLst/>
                <a:latin typeface="Amasis MT Pro" panose="02040504050005020304" pitchFamily="18" charset="0"/>
              </a:rPr>
              <a:t>more than </a:t>
            </a:r>
            <a:r>
              <a:rPr lang="en-GB" sz="1900" b="1" dirty="0">
                <a:latin typeface="Amasis MT Pro" panose="02040504050005020304" pitchFamily="18" charset="0"/>
              </a:rPr>
              <a:t>cocaine</a:t>
            </a:r>
            <a:r>
              <a:rPr lang="en-GB" sz="1900" b="1" i="0" dirty="0">
                <a:effectLst/>
                <a:latin typeface="Amasis MT Pro" panose="02040504050005020304" pitchFamily="18" charset="0"/>
              </a:rPr>
              <a:t>, heroin, and </a:t>
            </a:r>
            <a:r>
              <a:rPr lang="en-GB" sz="1900" b="1" dirty="0">
                <a:latin typeface="Amasis MT Pro" panose="02040504050005020304" pitchFamily="18" charset="0"/>
              </a:rPr>
              <a:t>methamphetamine</a:t>
            </a:r>
            <a:r>
              <a:rPr lang="en-GB" sz="1900" b="1" i="0" dirty="0">
                <a:effectLst/>
                <a:latin typeface="Amasis MT Pro" panose="02040504050005020304" pitchFamily="18" charset="0"/>
              </a:rPr>
              <a:t> combined.</a:t>
            </a:r>
          </a:p>
          <a:p>
            <a:r>
              <a:rPr lang="en-GB" sz="1900" dirty="0">
                <a:latin typeface="Amasis MT Pro" panose="02040504050005020304" pitchFamily="18" charset="0"/>
              </a:rPr>
              <a:t>	</a:t>
            </a:r>
            <a:r>
              <a:rPr lang="en-GB" sz="1900" b="0" i="0" dirty="0">
                <a:effectLst/>
                <a:latin typeface="Amasis MT Pro" panose="02040504050005020304" pitchFamily="18" charset="0"/>
              </a:rPr>
              <a:t>On May 3, 2021, the city of Huntington, West Virginia filed a lawsuit against three major drug manufacturers accusing them of their role in stoking the opioid crisis through their excessive shipment of painkillers.</a:t>
            </a:r>
            <a:endParaRPr lang="en-IN" sz="1900" dirty="0">
              <a:latin typeface="Amasis MT Pro" panose="02040504050005020304" pitchFamily="18" charset="0"/>
            </a:endParaRPr>
          </a:p>
        </p:txBody>
      </p:sp>
    </p:spTree>
    <p:extLst>
      <p:ext uri="{BB962C8B-B14F-4D97-AF65-F5344CB8AC3E}">
        <p14:creationId xmlns:p14="http://schemas.microsoft.com/office/powerpoint/2010/main" val="716643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8E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C094C-EBA0-480A-8D53-36DEF1CC293F}"/>
              </a:ext>
            </a:extLst>
          </p:cNvPr>
          <p:cNvSpPr/>
          <p:nvPr/>
        </p:nvSpPr>
        <p:spPr>
          <a:xfrm>
            <a:off x="0" y="6172200"/>
            <a:ext cx="12192000" cy="68579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1493495-C4AB-483B-934E-4727007DA77A}"/>
              </a:ext>
            </a:extLst>
          </p:cNvPr>
          <p:cNvSpPr txBox="1"/>
          <p:nvPr/>
        </p:nvSpPr>
        <p:spPr>
          <a:xfrm>
            <a:off x="38100" y="6172200"/>
            <a:ext cx="3759200" cy="646331"/>
          </a:xfrm>
          <a:prstGeom prst="rect">
            <a:avLst/>
          </a:prstGeom>
          <a:noFill/>
        </p:spPr>
        <p:txBody>
          <a:bodyPr wrap="square" rtlCol="0">
            <a:spAutoFit/>
          </a:bodyPr>
          <a:lstStyle/>
          <a:p>
            <a:r>
              <a:rPr lang="en-IN" sz="1200" dirty="0">
                <a:solidFill>
                  <a:schemeClr val="bg1"/>
                </a:solidFill>
              </a:rPr>
              <a:t>Sources:</a:t>
            </a:r>
          </a:p>
          <a:p>
            <a:pPr marL="228600" indent="-228600">
              <a:buFont typeface="+mj-lt"/>
              <a:buAutoNum type="arabicPeriod"/>
            </a:pPr>
            <a:r>
              <a:rPr lang="en-GB" sz="1200" dirty="0">
                <a:solidFill>
                  <a:schemeClr val="bg1"/>
                </a:solidFill>
                <a:hlinkClick r:id="rId2">
                  <a:extLst>
                    <a:ext uri="{A12FA001-AC4F-418D-AE19-62706E023703}">
                      <ahyp:hlinkClr xmlns:ahyp="http://schemas.microsoft.com/office/drawing/2018/hyperlinkcolor" val="tx"/>
                    </a:ext>
                  </a:extLst>
                </a:hlinkClick>
              </a:rPr>
              <a:t>US Department of Health Services</a:t>
            </a:r>
            <a:endParaRPr lang="en-IN" sz="1200" dirty="0">
              <a:solidFill>
                <a:schemeClr val="bg1"/>
              </a:solidFill>
            </a:endParaRPr>
          </a:p>
          <a:p>
            <a:endParaRPr lang="en-IN" sz="1200" dirty="0">
              <a:solidFill>
                <a:schemeClr val="bg1"/>
              </a:solidFill>
            </a:endParaRPr>
          </a:p>
        </p:txBody>
      </p:sp>
      <p:sp>
        <p:nvSpPr>
          <p:cNvPr id="12" name="TextBox 11">
            <a:extLst>
              <a:ext uri="{FF2B5EF4-FFF2-40B4-BE49-F238E27FC236}">
                <a16:creationId xmlns:a16="http://schemas.microsoft.com/office/drawing/2014/main" id="{72924E44-6791-480C-98A7-E1EC5DA89F76}"/>
              </a:ext>
            </a:extLst>
          </p:cNvPr>
          <p:cNvSpPr txBox="1"/>
          <p:nvPr/>
        </p:nvSpPr>
        <p:spPr>
          <a:xfrm>
            <a:off x="3014150" y="0"/>
            <a:ext cx="11286065" cy="461665"/>
          </a:xfrm>
          <a:prstGeom prst="rect">
            <a:avLst/>
          </a:prstGeom>
          <a:noFill/>
        </p:spPr>
        <p:txBody>
          <a:bodyPr wrap="square" rtlCol="0">
            <a:spAutoFit/>
          </a:bodyPr>
          <a:lstStyle/>
          <a:p>
            <a:pPr algn="ctr"/>
            <a:r>
              <a:rPr lang="en-IN" sz="2400" u="sng" dirty="0">
                <a:latin typeface="Amasis MT Pro Medium" panose="02040604050005020304" pitchFamily="18" charset="0"/>
              </a:rPr>
              <a:t>Inferences</a:t>
            </a:r>
          </a:p>
        </p:txBody>
      </p:sp>
      <p:pic>
        <p:nvPicPr>
          <p:cNvPr id="3" name="Picture 2" descr="A picture containing timeline&#10;&#10;Description automatically generated">
            <a:extLst>
              <a:ext uri="{FF2B5EF4-FFF2-40B4-BE49-F238E27FC236}">
                <a16:creationId xmlns:a16="http://schemas.microsoft.com/office/drawing/2014/main" id="{200EF3F3-A07D-4EA0-B778-7C73A5BA0569}"/>
              </a:ext>
            </a:extLst>
          </p:cNvPr>
          <p:cNvPicPr>
            <a:picLocks noChangeAspect="1"/>
          </p:cNvPicPr>
          <p:nvPr/>
        </p:nvPicPr>
        <p:blipFill>
          <a:blip r:embed="rId3"/>
          <a:stretch>
            <a:fillRect/>
          </a:stretch>
        </p:blipFill>
        <p:spPr>
          <a:xfrm>
            <a:off x="0" y="0"/>
            <a:ext cx="5925908" cy="6172199"/>
          </a:xfrm>
          <a:prstGeom prst="rect">
            <a:avLst/>
          </a:prstGeom>
        </p:spPr>
      </p:pic>
      <p:sp>
        <p:nvSpPr>
          <p:cNvPr id="5" name="TextBox 4">
            <a:extLst>
              <a:ext uri="{FF2B5EF4-FFF2-40B4-BE49-F238E27FC236}">
                <a16:creationId xmlns:a16="http://schemas.microsoft.com/office/drawing/2014/main" id="{043B88DD-0951-4641-984D-F329CA2BC883}"/>
              </a:ext>
            </a:extLst>
          </p:cNvPr>
          <p:cNvSpPr txBox="1"/>
          <p:nvPr/>
        </p:nvSpPr>
        <p:spPr>
          <a:xfrm>
            <a:off x="6096000" y="614065"/>
            <a:ext cx="5714999" cy="5155257"/>
          </a:xfrm>
          <a:prstGeom prst="rect">
            <a:avLst/>
          </a:prstGeom>
          <a:noFill/>
        </p:spPr>
        <p:txBody>
          <a:bodyPr wrap="square" rtlCol="0">
            <a:spAutoFit/>
          </a:bodyPr>
          <a:lstStyle/>
          <a:p>
            <a:r>
              <a:rPr lang="en-GB" sz="2350" b="0" i="0" dirty="0">
                <a:effectLst/>
                <a:latin typeface="Amasis MT Pro" panose="02040504050005020304" pitchFamily="18" charset="0"/>
              </a:rPr>
              <a:t>This issue has become a public health crisis with devastating consequences including increases in opioid misuse and related overdoses, as well as the rising incidence of </a:t>
            </a:r>
            <a:r>
              <a:rPr lang="en-GB" sz="2350" dirty="0">
                <a:latin typeface="Amasis MT Pro" panose="02040504050005020304" pitchFamily="18" charset="0"/>
              </a:rPr>
              <a:t>neonatal abstinence syndrome</a:t>
            </a:r>
            <a:r>
              <a:rPr lang="en-GB" sz="2350" b="0" i="0" dirty="0">
                <a:effectLst/>
                <a:latin typeface="Amasis MT Pro" panose="02040504050005020304" pitchFamily="18" charset="0"/>
              </a:rPr>
              <a:t> due to opioid use and misuse during pregnancy. </a:t>
            </a:r>
          </a:p>
          <a:p>
            <a:endParaRPr lang="en-GB" sz="2350" dirty="0">
              <a:latin typeface="Amasis MT Pro" panose="02040504050005020304" pitchFamily="18" charset="0"/>
            </a:endParaRPr>
          </a:p>
          <a:p>
            <a:r>
              <a:rPr lang="en-GB" sz="2350" b="0" i="0" dirty="0">
                <a:effectLst/>
                <a:latin typeface="Amasis MT Pro" panose="02040504050005020304" pitchFamily="18" charset="0"/>
              </a:rPr>
              <a:t>The increase in injection drug use has also contributed to the spread of infectious diseases including </a:t>
            </a:r>
            <a:r>
              <a:rPr lang="en-GB" sz="2350" dirty="0">
                <a:latin typeface="Amasis MT Pro" panose="02040504050005020304" pitchFamily="18" charset="0"/>
              </a:rPr>
              <a:t>HIV and hepatitis C</a:t>
            </a:r>
            <a:r>
              <a:rPr lang="en-GB" sz="2350" b="0" i="0" dirty="0">
                <a:effectLst/>
                <a:latin typeface="Amasis MT Pro" panose="02040504050005020304" pitchFamily="18" charset="0"/>
              </a:rPr>
              <a:t>. As seen throughout the history of medicine, science can be an important part of the solution in resolving such a public health crisis.</a:t>
            </a:r>
            <a:endParaRPr lang="en-IN" sz="2350" dirty="0">
              <a:latin typeface="Amasis MT Pro" panose="02040504050005020304" pitchFamily="18" charset="0"/>
            </a:endParaRPr>
          </a:p>
        </p:txBody>
      </p:sp>
    </p:spTree>
    <p:extLst>
      <p:ext uri="{BB962C8B-B14F-4D97-AF65-F5344CB8AC3E}">
        <p14:creationId xmlns:p14="http://schemas.microsoft.com/office/powerpoint/2010/main" val="3351826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8E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C094C-EBA0-480A-8D53-36DEF1CC293F}"/>
              </a:ext>
            </a:extLst>
          </p:cNvPr>
          <p:cNvSpPr/>
          <p:nvPr/>
        </p:nvSpPr>
        <p:spPr>
          <a:xfrm>
            <a:off x="0" y="6172200"/>
            <a:ext cx="12192000" cy="68579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1493495-C4AB-483B-934E-4727007DA77A}"/>
              </a:ext>
            </a:extLst>
          </p:cNvPr>
          <p:cNvSpPr txBox="1"/>
          <p:nvPr/>
        </p:nvSpPr>
        <p:spPr>
          <a:xfrm>
            <a:off x="38100" y="6172200"/>
            <a:ext cx="3759200" cy="461665"/>
          </a:xfrm>
          <a:prstGeom prst="rect">
            <a:avLst/>
          </a:prstGeom>
          <a:noFill/>
        </p:spPr>
        <p:txBody>
          <a:bodyPr wrap="square" rtlCol="0">
            <a:spAutoFit/>
          </a:bodyPr>
          <a:lstStyle/>
          <a:p>
            <a:r>
              <a:rPr lang="en-IN" sz="1200" dirty="0">
                <a:solidFill>
                  <a:schemeClr val="bg1"/>
                </a:solidFill>
              </a:rPr>
              <a:t>Note: Image from CDC</a:t>
            </a:r>
          </a:p>
          <a:p>
            <a:endParaRPr lang="en-IN" sz="1200" dirty="0">
              <a:solidFill>
                <a:schemeClr val="bg1"/>
              </a:solidFill>
            </a:endParaRPr>
          </a:p>
        </p:txBody>
      </p:sp>
      <p:pic>
        <p:nvPicPr>
          <p:cNvPr id="9" name="Picture 8" descr="Chart, line chart&#10;&#10;Description automatically generated">
            <a:extLst>
              <a:ext uri="{FF2B5EF4-FFF2-40B4-BE49-F238E27FC236}">
                <a16:creationId xmlns:a16="http://schemas.microsoft.com/office/drawing/2014/main" id="{A2E8FB7A-FBB2-4A2D-84DD-F3F06A45CC5E}"/>
              </a:ext>
            </a:extLst>
          </p:cNvPr>
          <p:cNvPicPr>
            <a:picLocks noChangeAspect="1"/>
          </p:cNvPicPr>
          <p:nvPr/>
        </p:nvPicPr>
        <p:blipFill>
          <a:blip r:embed="rId2"/>
          <a:stretch>
            <a:fillRect/>
          </a:stretch>
        </p:blipFill>
        <p:spPr>
          <a:xfrm>
            <a:off x="899336" y="449772"/>
            <a:ext cx="10393328" cy="5709753"/>
          </a:xfrm>
          <a:prstGeom prst="rect">
            <a:avLst/>
          </a:prstGeom>
        </p:spPr>
      </p:pic>
      <p:sp>
        <p:nvSpPr>
          <p:cNvPr id="12" name="TextBox 11">
            <a:extLst>
              <a:ext uri="{FF2B5EF4-FFF2-40B4-BE49-F238E27FC236}">
                <a16:creationId xmlns:a16="http://schemas.microsoft.com/office/drawing/2014/main" id="{72924E44-6791-480C-98A7-E1EC5DA89F76}"/>
              </a:ext>
            </a:extLst>
          </p:cNvPr>
          <p:cNvSpPr txBox="1"/>
          <p:nvPr/>
        </p:nvSpPr>
        <p:spPr>
          <a:xfrm>
            <a:off x="164538" y="-11893"/>
            <a:ext cx="11286065" cy="461665"/>
          </a:xfrm>
          <a:prstGeom prst="rect">
            <a:avLst/>
          </a:prstGeom>
          <a:noFill/>
        </p:spPr>
        <p:txBody>
          <a:bodyPr wrap="square" rtlCol="0">
            <a:spAutoFit/>
          </a:bodyPr>
          <a:lstStyle/>
          <a:p>
            <a:pPr algn="ctr"/>
            <a:r>
              <a:rPr lang="en-IN" sz="2400" u="sng" dirty="0">
                <a:latin typeface="Amasis MT Pro Medium" panose="02040604050005020304" pitchFamily="18" charset="0"/>
              </a:rPr>
              <a:t>Inferences</a:t>
            </a:r>
          </a:p>
        </p:txBody>
      </p:sp>
    </p:spTree>
    <p:extLst>
      <p:ext uri="{BB962C8B-B14F-4D97-AF65-F5344CB8AC3E}">
        <p14:creationId xmlns:p14="http://schemas.microsoft.com/office/powerpoint/2010/main" val="4092280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8E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C094C-EBA0-480A-8D53-36DEF1CC293F}"/>
              </a:ext>
            </a:extLst>
          </p:cNvPr>
          <p:cNvSpPr/>
          <p:nvPr/>
        </p:nvSpPr>
        <p:spPr>
          <a:xfrm>
            <a:off x="0" y="6172200"/>
            <a:ext cx="12192000" cy="68579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1493495-C4AB-483B-934E-4727007DA77A}"/>
              </a:ext>
            </a:extLst>
          </p:cNvPr>
          <p:cNvSpPr txBox="1"/>
          <p:nvPr/>
        </p:nvSpPr>
        <p:spPr>
          <a:xfrm>
            <a:off x="38100" y="6172200"/>
            <a:ext cx="3759200" cy="461665"/>
          </a:xfrm>
          <a:prstGeom prst="rect">
            <a:avLst/>
          </a:prstGeom>
          <a:noFill/>
        </p:spPr>
        <p:txBody>
          <a:bodyPr wrap="square" rtlCol="0">
            <a:spAutoFit/>
          </a:bodyPr>
          <a:lstStyle/>
          <a:p>
            <a:r>
              <a:rPr lang="en-IN" sz="1200" dirty="0">
                <a:solidFill>
                  <a:schemeClr val="bg1"/>
                </a:solidFill>
              </a:rPr>
              <a:t>Sources:</a:t>
            </a:r>
          </a:p>
          <a:p>
            <a:pPr marL="228600" indent="-228600">
              <a:buFont typeface="+mj-lt"/>
              <a:buAutoNum type="arabicPeriod"/>
            </a:pPr>
            <a:r>
              <a:rPr lang="en-IN" sz="1200" dirty="0">
                <a:solidFill>
                  <a:schemeClr val="bg1"/>
                </a:solidFill>
                <a:hlinkClick r:id="rId2">
                  <a:extLst>
                    <a:ext uri="{A12FA001-AC4F-418D-AE19-62706E023703}">
                      <ahyp:hlinkClr xmlns:ahyp="http://schemas.microsoft.com/office/drawing/2018/hyperlinkcolor" val="tx"/>
                    </a:ext>
                  </a:extLst>
                </a:hlinkClick>
              </a:rPr>
              <a:t>HHS-response 5 Point Strategy</a:t>
            </a:r>
            <a:endParaRPr lang="en-IN" sz="1200" dirty="0">
              <a:solidFill>
                <a:schemeClr val="bg1"/>
              </a:solidFill>
            </a:endParaRPr>
          </a:p>
        </p:txBody>
      </p:sp>
      <p:sp>
        <p:nvSpPr>
          <p:cNvPr id="12" name="TextBox 11">
            <a:extLst>
              <a:ext uri="{FF2B5EF4-FFF2-40B4-BE49-F238E27FC236}">
                <a16:creationId xmlns:a16="http://schemas.microsoft.com/office/drawing/2014/main" id="{72924E44-6791-480C-98A7-E1EC5DA89F76}"/>
              </a:ext>
            </a:extLst>
          </p:cNvPr>
          <p:cNvSpPr txBox="1"/>
          <p:nvPr/>
        </p:nvSpPr>
        <p:spPr>
          <a:xfrm>
            <a:off x="3014150" y="0"/>
            <a:ext cx="11286065" cy="461665"/>
          </a:xfrm>
          <a:prstGeom prst="rect">
            <a:avLst/>
          </a:prstGeom>
          <a:noFill/>
        </p:spPr>
        <p:txBody>
          <a:bodyPr wrap="square" rtlCol="0">
            <a:spAutoFit/>
          </a:bodyPr>
          <a:lstStyle/>
          <a:p>
            <a:pPr algn="ctr"/>
            <a:r>
              <a:rPr lang="en-IN" sz="2400" u="sng" dirty="0">
                <a:latin typeface="Amasis MT Pro Medium" panose="02040604050005020304" pitchFamily="18" charset="0"/>
              </a:rPr>
              <a:t>Inferences</a:t>
            </a:r>
          </a:p>
        </p:txBody>
      </p:sp>
      <p:sp>
        <p:nvSpPr>
          <p:cNvPr id="5" name="TextBox 4">
            <a:extLst>
              <a:ext uri="{FF2B5EF4-FFF2-40B4-BE49-F238E27FC236}">
                <a16:creationId xmlns:a16="http://schemas.microsoft.com/office/drawing/2014/main" id="{043B88DD-0951-4641-984D-F329CA2BC883}"/>
              </a:ext>
            </a:extLst>
          </p:cNvPr>
          <p:cNvSpPr txBox="1"/>
          <p:nvPr/>
        </p:nvSpPr>
        <p:spPr>
          <a:xfrm>
            <a:off x="5372100" y="315383"/>
            <a:ext cx="6700731" cy="1900520"/>
          </a:xfrm>
          <a:prstGeom prst="rect">
            <a:avLst/>
          </a:prstGeom>
          <a:noFill/>
        </p:spPr>
        <p:txBody>
          <a:bodyPr wrap="square" rtlCol="0">
            <a:spAutoFit/>
          </a:bodyPr>
          <a:lstStyle/>
          <a:p>
            <a:r>
              <a:rPr lang="en-GB" sz="2350" dirty="0">
                <a:latin typeface="Amasis MT Pro" panose="02040504050005020304" pitchFamily="18" charset="0"/>
              </a:rPr>
              <a:t>Given our findings that majority percentage of women related drug toxicity deaths lie within the (25 – 54),and total majority in (25 – 44) (41.39%) the risk of neonatal abstinence syndrome is becoming a major risk for future generations.</a:t>
            </a:r>
            <a:endParaRPr lang="en-IN" sz="2350" dirty="0">
              <a:latin typeface="Amasis MT Pro" panose="02040504050005020304" pitchFamily="18" charset="0"/>
            </a:endParaRPr>
          </a:p>
        </p:txBody>
      </p:sp>
      <p:pic>
        <p:nvPicPr>
          <p:cNvPr id="13" name="Picture 12" descr="Chart, pie chart&#10;&#10;Description automatically generated">
            <a:extLst>
              <a:ext uri="{FF2B5EF4-FFF2-40B4-BE49-F238E27FC236}">
                <a16:creationId xmlns:a16="http://schemas.microsoft.com/office/drawing/2014/main" id="{F6B15159-225B-4095-95E0-5FF008FAA68A}"/>
              </a:ext>
            </a:extLst>
          </p:cNvPr>
          <p:cNvPicPr>
            <a:picLocks noChangeAspect="1"/>
          </p:cNvPicPr>
          <p:nvPr/>
        </p:nvPicPr>
        <p:blipFill>
          <a:blip r:embed="rId3"/>
          <a:stretch>
            <a:fillRect/>
          </a:stretch>
        </p:blipFill>
        <p:spPr>
          <a:xfrm>
            <a:off x="6096000" y="2428875"/>
            <a:ext cx="4409945" cy="3743325"/>
          </a:xfrm>
          <a:prstGeom prst="rect">
            <a:avLst/>
          </a:prstGeom>
        </p:spPr>
      </p:pic>
      <p:pic>
        <p:nvPicPr>
          <p:cNvPr id="14" name="Picture 2">
            <a:extLst>
              <a:ext uri="{FF2B5EF4-FFF2-40B4-BE49-F238E27FC236}">
                <a16:creationId xmlns:a16="http://schemas.microsoft.com/office/drawing/2014/main" id="{238D76C5-B959-4F72-A4AF-64A3EC746D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780"/>
          <a:stretch/>
        </p:blipFill>
        <p:spPr bwMode="auto">
          <a:xfrm>
            <a:off x="119169" y="76200"/>
            <a:ext cx="5139290" cy="600075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56C282B-51B7-46D9-8F2B-32F49F8D1117}"/>
              </a:ext>
            </a:extLst>
          </p:cNvPr>
          <p:cNvSpPr txBox="1"/>
          <p:nvPr/>
        </p:nvSpPr>
        <p:spPr>
          <a:xfrm>
            <a:off x="7182550" y="4821725"/>
            <a:ext cx="904875" cy="338554"/>
          </a:xfrm>
          <a:prstGeom prst="rect">
            <a:avLst/>
          </a:prstGeom>
          <a:noFill/>
        </p:spPr>
        <p:txBody>
          <a:bodyPr wrap="square" rtlCol="0">
            <a:spAutoFit/>
          </a:bodyPr>
          <a:lstStyle/>
          <a:p>
            <a:r>
              <a:rPr lang="en-IN" sz="1600" b="1" dirty="0">
                <a:solidFill>
                  <a:schemeClr val="tx1">
                    <a:lumMod val="65000"/>
                    <a:lumOff val="35000"/>
                  </a:schemeClr>
                </a:solidFill>
                <a:latin typeface="Agency FB" panose="020B0503020202020204" pitchFamily="34" charset="0"/>
              </a:rPr>
              <a:t>45 - 54</a:t>
            </a:r>
          </a:p>
        </p:txBody>
      </p:sp>
      <p:sp>
        <p:nvSpPr>
          <p:cNvPr id="19" name="TextBox 18">
            <a:extLst>
              <a:ext uri="{FF2B5EF4-FFF2-40B4-BE49-F238E27FC236}">
                <a16:creationId xmlns:a16="http://schemas.microsoft.com/office/drawing/2014/main" id="{1DA2C36D-E812-46AC-966D-4D5503F98149}"/>
              </a:ext>
            </a:extLst>
          </p:cNvPr>
          <p:cNvSpPr txBox="1"/>
          <p:nvPr/>
        </p:nvSpPr>
        <p:spPr>
          <a:xfrm>
            <a:off x="7634988" y="3466834"/>
            <a:ext cx="904875" cy="584775"/>
          </a:xfrm>
          <a:prstGeom prst="rect">
            <a:avLst/>
          </a:prstGeom>
          <a:noFill/>
        </p:spPr>
        <p:txBody>
          <a:bodyPr wrap="square" rtlCol="0">
            <a:spAutoFit/>
          </a:bodyPr>
          <a:lstStyle/>
          <a:p>
            <a:r>
              <a:rPr lang="en-IN" sz="1600" b="1" dirty="0">
                <a:solidFill>
                  <a:schemeClr val="tx1">
                    <a:lumMod val="65000"/>
                    <a:lumOff val="35000"/>
                  </a:schemeClr>
                </a:solidFill>
                <a:latin typeface="Agency FB" panose="020B0503020202020204" pitchFamily="34" charset="0"/>
              </a:rPr>
              <a:t>0 – 24</a:t>
            </a:r>
          </a:p>
          <a:p>
            <a:r>
              <a:rPr lang="en-IN" sz="1600" b="1" dirty="0">
                <a:solidFill>
                  <a:schemeClr val="tx1">
                    <a:lumMod val="65000"/>
                    <a:lumOff val="35000"/>
                  </a:schemeClr>
                </a:solidFill>
                <a:latin typeface="Agency FB" panose="020B0503020202020204" pitchFamily="34" charset="0"/>
              </a:rPr>
              <a:t>(22.7%)</a:t>
            </a:r>
          </a:p>
        </p:txBody>
      </p:sp>
      <p:sp>
        <p:nvSpPr>
          <p:cNvPr id="20" name="TextBox 19">
            <a:extLst>
              <a:ext uri="{FF2B5EF4-FFF2-40B4-BE49-F238E27FC236}">
                <a16:creationId xmlns:a16="http://schemas.microsoft.com/office/drawing/2014/main" id="{74F0BAE6-BA09-487E-9EF8-40A11C1E3D95}"/>
              </a:ext>
            </a:extLst>
          </p:cNvPr>
          <p:cNvSpPr txBox="1"/>
          <p:nvPr/>
        </p:nvSpPr>
        <p:spPr>
          <a:xfrm>
            <a:off x="8671552" y="3636111"/>
            <a:ext cx="904875" cy="338554"/>
          </a:xfrm>
          <a:prstGeom prst="rect">
            <a:avLst/>
          </a:prstGeom>
          <a:noFill/>
        </p:spPr>
        <p:txBody>
          <a:bodyPr wrap="square" rtlCol="0">
            <a:spAutoFit/>
          </a:bodyPr>
          <a:lstStyle/>
          <a:p>
            <a:r>
              <a:rPr lang="en-IN" sz="1600" b="1" dirty="0">
                <a:solidFill>
                  <a:schemeClr val="tx1">
                    <a:lumMod val="65000"/>
                    <a:lumOff val="35000"/>
                  </a:schemeClr>
                </a:solidFill>
                <a:latin typeface="Agency FB" panose="020B0503020202020204" pitchFamily="34" charset="0"/>
              </a:rPr>
              <a:t>25 - 34</a:t>
            </a:r>
          </a:p>
        </p:txBody>
      </p:sp>
      <p:sp>
        <p:nvSpPr>
          <p:cNvPr id="21" name="TextBox 20">
            <a:extLst>
              <a:ext uri="{FF2B5EF4-FFF2-40B4-BE49-F238E27FC236}">
                <a16:creationId xmlns:a16="http://schemas.microsoft.com/office/drawing/2014/main" id="{01C64CF1-71B5-4C96-8C01-31AD92B6100A}"/>
              </a:ext>
            </a:extLst>
          </p:cNvPr>
          <p:cNvSpPr txBox="1"/>
          <p:nvPr/>
        </p:nvSpPr>
        <p:spPr>
          <a:xfrm>
            <a:off x="8671552" y="4893749"/>
            <a:ext cx="904875" cy="338554"/>
          </a:xfrm>
          <a:prstGeom prst="rect">
            <a:avLst/>
          </a:prstGeom>
          <a:noFill/>
        </p:spPr>
        <p:txBody>
          <a:bodyPr wrap="square" rtlCol="0">
            <a:spAutoFit/>
          </a:bodyPr>
          <a:lstStyle/>
          <a:p>
            <a:r>
              <a:rPr lang="en-IN" sz="1600" b="1" dirty="0">
                <a:solidFill>
                  <a:schemeClr val="tx1">
                    <a:lumMod val="65000"/>
                    <a:lumOff val="35000"/>
                  </a:schemeClr>
                </a:solidFill>
                <a:latin typeface="Agency FB" panose="020B0503020202020204" pitchFamily="34" charset="0"/>
              </a:rPr>
              <a:t>35 - 44</a:t>
            </a:r>
          </a:p>
        </p:txBody>
      </p:sp>
      <p:sp>
        <p:nvSpPr>
          <p:cNvPr id="18" name="TextBox 17">
            <a:extLst>
              <a:ext uri="{FF2B5EF4-FFF2-40B4-BE49-F238E27FC236}">
                <a16:creationId xmlns:a16="http://schemas.microsoft.com/office/drawing/2014/main" id="{B6A1D3B0-43CB-4E53-A4A0-C4F98A3E7B04}"/>
              </a:ext>
            </a:extLst>
          </p:cNvPr>
          <p:cNvSpPr txBox="1"/>
          <p:nvPr/>
        </p:nvSpPr>
        <p:spPr>
          <a:xfrm>
            <a:off x="7073746" y="2150671"/>
            <a:ext cx="2454451" cy="369332"/>
          </a:xfrm>
          <a:prstGeom prst="rect">
            <a:avLst/>
          </a:prstGeom>
          <a:noFill/>
        </p:spPr>
        <p:txBody>
          <a:bodyPr wrap="square" rtlCol="0">
            <a:spAutoFit/>
          </a:bodyPr>
          <a:lstStyle/>
          <a:p>
            <a:r>
              <a:rPr lang="en-IN" i="1" u="sng" dirty="0">
                <a:solidFill>
                  <a:schemeClr val="bg2">
                    <a:lumMod val="50000"/>
                  </a:schemeClr>
                </a:solidFill>
                <a:latin typeface="Amasis MT Pro" panose="02040504050005020304" pitchFamily="18" charset="0"/>
              </a:rPr>
              <a:t>Women deaths total</a:t>
            </a:r>
          </a:p>
        </p:txBody>
      </p:sp>
    </p:spTree>
    <p:extLst>
      <p:ext uri="{BB962C8B-B14F-4D97-AF65-F5344CB8AC3E}">
        <p14:creationId xmlns:p14="http://schemas.microsoft.com/office/powerpoint/2010/main" val="449434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8E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C094C-EBA0-480A-8D53-36DEF1CC293F}"/>
              </a:ext>
            </a:extLst>
          </p:cNvPr>
          <p:cNvSpPr/>
          <p:nvPr/>
        </p:nvSpPr>
        <p:spPr>
          <a:xfrm>
            <a:off x="0" y="6172200"/>
            <a:ext cx="12192000" cy="68579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TextBox 6">
            <a:extLst>
              <a:ext uri="{FF2B5EF4-FFF2-40B4-BE49-F238E27FC236}">
                <a16:creationId xmlns:a16="http://schemas.microsoft.com/office/drawing/2014/main" id="{31493495-C4AB-483B-934E-4727007DA77A}"/>
              </a:ext>
            </a:extLst>
          </p:cNvPr>
          <p:cNvSpPr txBox="1"/>
          <p:nvPr/>
        </p:nvSpPr>
        <p:spPr>
          <a:xfrm>
            <a:off x="38100" y="6172200"/>
            <a:ext cx="3759200" cy="646331"/>
          </a:xfrm>
          <a:prstGeom prst="rect">
            <a:avLst/>
          </a:prstGeom>
          <a:noFill/>
        </p:spPr>
        <p:txBody>
          <a:bodyPr wrap="square" rtlCol="0">
            <a:spAutoFit/>
          </a:bodyPr>
          <a:lstStyle/>
          <a:p>
            <a:r>
              <a:rPr lang="en-IN" sz="1200" dirty="0">
                <a:solidFill>
                  <a:schemeClr val="bg1"/>
                </a:solidFill>
              </a:rPr>
              <a:t>Sources:</a:t>
            </a:r>
          </a:p>
          <a:p>
            <a:pPr marL="228600" indent="-228600">
              <a:buFont typeface="+mj-lt"/>
              <a:buAutoNum type="arabicPeriod"/>
            </a:pPr>
            <a:r>
              <a:rPr lang="en-IN" sz="1200" dirty="0">
                <a:solidFill>
                  <a:schemeClr val="bg1"/>
                </a:solidFill>
                <a:hlinkClick r:id="rId2">
                  <a:extLst>
                    <a:ext uri="{A12FA001-AC4F-418D-AE19-62706E023703}">
                      <ahyp:hlinkClr xmlns:ahyp="http://schemas.microsoft.com/office/drawing/2018/hyperlinkcolor" val="tx"/>
                    </a:ext>
                  </a:extLst>
                </a:hlinkClick>
              </a:rPr>
              <a:t>HHS-response 5 Point Strategy</a:t>
            </a:r>
            <a:endParaRPr lang="en-IN" sz="1200" dirty="0">
              <a:solidFill>
                <a:schemeClr val="bg1"/>
              </a:solidFill>
            </a:endParaRPr>
          </a:p>
          <a:p>
            <a:pPr marL="228600" indent="-228600">
              <a:buFont typeface="+mj-lt"/>
              <a:buAutoNum type="arabicPeriod"/>
            </a:pPr>
            <a:r>
              <a:rPr lang="en-IN" sz="1200" dirty="0">
                <a:solidFill>
                  <a:schemeClr val="bg1"/>
                </a:solidFill>
                <a:hlinkClick r:id="rId3">
                  <a:extLst>
                    <a:ext uri="{A12FA001-AC4F-418D-AE19-62706E023703}">
                      <ahyp:hlinkClr xmlns:ahyp="http://schemas.microsoft.com/office/drawing/2018/hyperlinkcolor" val="tx"/>
                    </a:ext>
                  </a:extLst>
                </a:hlinkClick>
              </a:rPr>
              <a:t>fivepoint-strategy.pdf</a:t>
            </a:r>
            <a:endParaRPr lang="en-IN" sz="1200" dirty="0">
              <a:solidFill>
                <a:schemeClr val="bg1"/>
              </a:solidFill>
            </a:endParaRPr>
          </a:p>
        </p:txBody>
      </p:sp>
      <p:sp>
        <p:nvSpPr>
          <p:cNvPr id="12" name="TextBox 11">
            <a:extLst>
              <a:ext uri="{FF2B5EF4-FFF2-40B4-BE49-F238E27FC236}">
                <a16:creationId xmlns:a16="http://schemas.microsoft.com/office/drawing/2014/main" id="{72924E44-6791-480C-98A7-E1EC5DA89F76}"/>
              </a:ext>
            </a:extLst>
          </p:cNvPr>
          <p:cNvSpPr txBox="1"/>
          <p:nvPr/>
        </p:nvSpPr>
        <p:spPr>
          <a:xfrm>
            <a:off x="147125" y="-11846"/>
            <a:ext cx="11286065" cy="461665"/>
          </a:xfrm>
          <a:prstGeom prst="rect">
            <a:avLst/>
          </a:prstGeom>
          <a:noFill/>
        </p:spPr>
        <p:txBody>
          <a:bodyPr wrap="square" rtlCol="0">
            <a:spAutoFit/>
          </a:bodyPr>
          <a:lstStyle/>
          <a:p>
            <a:pPr algn="ctr"/>
            <a:r>
              <a:rPr lang="en-IN" sz="2400" u="sng" dirty="0">
                <a:latin typeface="Amasis MT Pro Medium" panose="02040604050005020304" pitchFamily="18" charset="0"/>
              </a:rPr>
              <a:t>Methods to Improve</a:t>
            </a:r>
          </a:p>
        </p:txBody>
      </p:sp>
      <p:sp>
        <p:nvSpPr>
          <p:cNvPr id="5" name="TextBox 4">
            <a:extLst>
              <a:ext uri="{FF2B5EF4-FFF2-40B4-BE49-F238E27FC236}">
                <a16:creationId xmlns:a16="http://schemas.microsoft.com/office/drawing/2014/main" id="{043B88DD-0951-4641-984D-F329CA2BC883}"/>
              </a:ext>
            </a:extLst>
          </p:cNvPr>
          <p:cNvSpPr txBox="1"/>
          <p:nvPr/>
        </p:nvSpPr>
        <p:spPr>
          <a:xfrm>
            <a:off x="219075" y="555277"/>
            <a:ext cx="11353800" cy="5940088"/>
          </a:xfrm>
          <a:prstGeom prst="rect">
            <a:avLst/>
          </a:prstGeom>
          <a:noFill/>
        </p:spPr>
        <p:txBody>
          <a:bodyPr wrap="square" rtlCol="0">
            <a:spAutoFit/>
          </a:bodyPr>
          <a:lstStyle/>
          <a:p>
            <a:r>
              <a:rPr lang="en-GB" sz="2000" b="0" i="0" dirty="0">
                <a:effectLst/>
                <a:latin typeface="Amasis MT Pro" panose="02040504050005020304" pitchFamily="18" charset="0"/>
              </a:rPr>
              <a:t>In 2017, HHS launched a </a:t>
            </a:r>
            <a:r>
              <a:rPr lang="en-GB" sz="2000" dirty="0">
                <a:latin typeface="Amasis MT Pro" panose="02040504050005020304" pitchFamily="18" charset="0"/>
              </a:rPr>
              <a:t>comprehensive 5-Point Strategy</a:t>
            </a:r>
            <a:r>
              <a:rPr lang="en-GB" sz="2000" b="0" i="0" dirty="0">
                <a:effectLst/>
                <a:latin typeface="Amasis MT Pro" panose="02040504050005020304" pitchFamily="18" charset="0"/>
              </a:rPr>
              <a:t> to empower local communities on the frontlines. </a:t>
            </a:r>
            <a:r>
              <a:rPr lang="en-GB" sz="2000" dirty="0">
                <a:latin typeface="Amasis MT Pro" panose="02040504050005020304" pitchFamily="18" charset="0"/>
              </a:rPr>
              <a:t>The aim of the 5 point strategy is: </a:t>
            </a:r>
          </a:p>
          <a:p>
            <a:r>
              <a:rPr lang="en-GB" sz="2000" b="1" dirty="0">
                <a:latin typeface="Amasis MT Pro" panose="02040504050005020304" pitchFamily="18" charset="0"/>
              </a:rPr>
              <a:t>Prevention, Treatment, Recovery</a:t>
            </a:r>
          </a:p>
          <a:p>
            <a:r>
              <a:rPr lang="en-GB" sz="2000" dirty="0">
                <a:latin typeface="Amasis MT Pro" panose="02040504050005020304" pitchFamily="18" charset="0"/>
              </a:rPr>
              <a:t>Improve access to prevention, treatment, and recovery support services to prevent the health, social, and economic consequences associated with opioid misuse and addiction, and to enable individuals to achieve long-term recovery.</a:t>
            </a:r>
          </a:p>
          <a:p>
            <a:r>
              <a:rPr lang="en-GB" sz="2000" b="1" dirty="0">
                <a:latin typeface="Amasis MT Pro" panose="02040504050005020304" pitchFamily="18" charset="0"/>
              </a:rPr>
              <a:t>Better Data</a:t>
            </a:r>
          </a:p>
          <a:p>
            <a:r>
              <a:rPr lang="en-GB" sz="2000" dirty="0">
                <a:latin typeface="Amasis MT Pro" panose="02040504050005020304" pitchFamily="18" charset="0"/>
              </a:rPr>
              <a:t>Strengthen public health data reporting and collection to improve the timeliness and specificity of data, and to inform a real-time public health response as the epidemic evolves.</a:t>
            </a:r>
            <a:endParaRPr lang="en-GB" sz="2000" b="1" dirty="0">
              <a:latin typeface="Amasis MT Pro" panose="02040504050005020304" pitchFamily="18" charset="0"/>
            </a:endParaRPr>
          </a:p>
          <a:p>
            <a:r>
              <a:rPr lang="en-GB" sz="2000" b="1" dirty="0">
                <a:latin typeface="Amasis MT Pro" panose="02040504050005020304" pitchFamily="18" charset="0"/>
              </a:rPr>
              <a:t>Better Pain Management</a:t>
            </a:r>
          </a:p>
          <a:p>
            <a:r>
              <a:rPr lang="en-GB" sz="2000" dirty="0">
                <a:latin typeface="Amasis MT Pro" panose="02040504050005020304" pitchFamily="18" charset="0"/>
              </a:rPr>
              <a:t>Advance the practice of pain management to enable access to high-quality, evidence-based pain care that reduces the burden of pain for individuals, families, and society while also reducing the inappropriate use of opioids and opioid-related harms.</a:t>
            </a:r>
          </a:p>
          <a:p>
            <a:r>
              <a:rPr lang="en-GB" sz="2000" b="1" dirty="0">
                <a:latin typeface="Amasis MT Pro" panose="02040504050005020304" pitchFamily="18" charset="0"/>
              </a:rPr>
              <a:t>Better Research</a:t>
            </a:r>
          </a:p>
          <a:p>
            <a:r>
              <a:rPr lang="en-GB" sz="2000" dirty="0">
                <a:latin typeface="Amasis MT Pro" panose="02040504050005020304" pitchFamily="18" charset="0"/>
              </a:rPr>
              <a:t>Support cutting-edge research that advances our understanding of pain, overdose and addiction, leads to the development of new treatments, and identifies effective public health interventions to reduce opioid-related health harms.</a:t>
            </a:r>
          </a:p>
          <a:p>
            <a:endParaRPr lang="en-GB" sz="2000" dirty="0">
              <a:latin typeface="Amasis MT Pro" panose="02040504050005020304" pitchFamily="18" charset="0"/>
            </a:endParaRPr>
          </a:p>
          <a:p>
            <a:endParaRPr lang="en-GB" sz="2000" dirty="0">
              <a:latin typeface="Amasis MT Pro" panose="02040504050005020304" pitchFamily="18" charset="0"/>
            </a:endParaRPr>
          </a:p>
        </p:txBody>
      </p:sp>
    </p:spTree>
    <p:extLst>
      <p:ext uri="{BB962C8B-B14F-4D97-AF65-F5344CB8AC3E}">
        <p14:creationId xmlns:p14="http://schemas.microsoft.com/office/powerpoint/2010/main" val="2615170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8E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C094C-EBA0-480A-8D53-36DEF1CC293F}"/>
              </a:ext>
            </a:extLst>
          </p:cNvPr>
          <p:cNvSpPr/>
          <p:nvPr/>
        </p:nvSpPr>
        <p:spPr>
          <a:xfrm>
            <a:off x="0" y="6172200"/>
            <a:ext cx="12192000" cy="68579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TextBox 11">
            <a:extLst>
              <a:ext uri="{FF2B5EF4-FFF2-40B4-BE49-F238E27FC236}">
                <a16:creationId xmlns:a16="http://schemas.microsoft.com/office/drawing/2014/main" id="{72924E44-6791-480C-98A7-E1EC5DA89F76}"/>
              </a:ext>
            </a:extLst>
          </p:cNvPr>
          <p:cNvSpPr txBox="1"/>
          <p:nvPr/>
        </p:nvSpPr>
        <p:spPr>
          <a:xfrm>
            <a:off x="1" y="2626579"/>
            <a:ext cx="12192000" cy="769441"/>
          </a:xfrm>
          <a:prstGeom prst="rect">
            <a:avLst/>
          </a:prstGeom>
          <a:noFill/>
        </p:spPr>
        <p:txBody>
          <a:bodyPr wrap="square" rtlCol="0">
            <a:spAutoFit/>
          </a:bodyPr>
          <a:lstStyle/>
          <a:p>
            <a:pPr algn="ctr"/>
            <a:r>
              <a:rPr lang="en-IN" sz="4400" u="sng" dirty="0">
                <a:latin typeface="Amasis MT Pro Medium" panose="02040604050005020304" pitchFamily="18" charset="0"/>
              </a:rPr>
              <a:t>Thank You!</a:t>
            </a:r>
          </a:p>
        </p:txBody>
      </p:sp>
    </p:spTree>
    <p:extLst>
      <p:ext uri="{BB962C8B-B14F-4D97-AF65-F5344CB8AC3E}">
        <p14:creationId xmlns:p14="http://schemas.microsoft.com/office/powerpoint/2010/main" val="2510482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8E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FC094C-EBA0-480A-8D53-36DEF1CC293F}"/>
              </a:ext>
            </a:extLst>
          </p:cNvPr>
          <p:cNvSpPr/>
          <p:nvPr/>
        </p:nvSpPr>
        <p:spPr>
          <a:xfrm>
            <a:off x="0" y="6172200"/>
            <a:ext cx="12192000" cy="685799"/>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1493495-C4AB-483B-934E-4727007DA77A}"/>
              </a:ext>
            </a:extLst>
          </p:cNvPr>
          <p:cNvSpPr txBox="1"/>
          <p:nvPr/>
        </p:nvSpPr>
        <p:spPr>
          <a:xfrm>
            <a:off x="38100" y="6172200"/>
            <a:ext cx="3759200" cy="646331"/>
          </a:xfrm>
          <a:prstGeom prst="rect">
            <a:avLst/>
          </a:prstGeom>
          <a:noFill/>
        </p:spPr>
        <p:txBody>
          <a:bodyPr wrap="square" rtlCol="0">
            <a:spAutoFit/>
          </a:bodyPr>
          <a:lstStyle/>
          <a:p>
            <a:r>
              <a:rPr lang="en-IN" sz="1200" dirty="0">
                <a:solidFill>
                  <a:schemeClr val="bg1"/>
                </a:solidFill>
              </a:rPr>
              <a:t>Sources:</a:t>
            </a:r>
          </a:p>
          <a:p>
            <a:pPr marL="228600" indent="-228600">
              <a:buFont typeface="+mj-lt"/>
              <a:buAutoNum type="arabicPeriod"/>
            </a:pPr>
            <a:r>
              <a:rPr lang="en-GB" sz="1200" dirty="0">
                <a:solidFill>
                  <a:schemeClr val="bg1"/>
                </a:solidFill>
                <a:hlinkClick r:id="rId2">
                  <a:extLst>
                    <a:ext uri="{A12FA001-AC4F-418D-AE19-62706E023703}">
                      <ahyp:hlinkClr xmlns:ahyp="http://schemas.microsoft.com/office/drawing/2018/hyperlinkcolor" val="tx"/>
                    </a:ext>
                  </a:extLst>
                </a:hlinkClick>
              </a:rPr>
              <a:t>Neurotoxicity, Immunotoxicity and Drug Toxicity – A Review</a:t>
            </a:r>
            <a:endParaRPr lang="en-IN" sz="1200" dirty="0">
              <a:solidFill>
                <a:schemeClr val="bg1"/>
              </a:solidFill>
            </a:endParaRPr>
          </a:p>
        </p:txBody>
      </p:sp>
      <p:sp>
        <p:nvSpPr>
          <p:cNvPr id="9" name="TextBox 8">
            <a:extLst>
              <a:ext uri="{FF2B5EF4-FFF2-40B4-BE49-F238E27FC236}">
                <a16:creationId xmlns:a16="http://schemas.microsoft.com/office/drawing/2014/main" id="{C0C9A26D-599E-4A4C-97C8-706ABFA02FF4}"/>
              </a:ext>
            </a:extLst>
          </p:cNvPr>
          <p:cNvSpPr txBox="1"/>
          <p:nvPr/>
        </p:nvSpPr>
        <p:spPr>
          <a:xfrm>
            <a:off x="584200" y="696418"/>
            <a:ext cx="10185400" cy="7273786"/>
          </a:xfrm>
          <a:prstGeom prst="rect">
            <a:avLst/>
          </a:prstGeom>
          <a:noFill/>
        </p:spPr>
        <p:txBody>
          <a:bodyPr wrap="square" rtlCol="0">
            <a:spAutoFit/>
          </a:bodyPr>
          <a:lstStyle/>
          <a:p>
            <a:pPr algn="ctr" fontAlgn="base"/>
            <a:r>
              <a:rPr lang="en-GB" sz="2800" b="0" i="0" dirty="0">
                <a:solidFill>
                  <a:srgbClr val="212121"/>
                </a:solidFill>
                <a:effectLst/>
                <a:latin typeface="Amasis MT Pro" panose="02040504050005020304" pitchFamily="18" charset="0"/>
              </a:rPr>
              <a:t>What is Drug Poisoning/Toxicity?</a:t>
            </a:r>
          </a:p>
          <a:p>
            <a:pPr algn="just" fontAlgn="base"/>
            <a:endParaRPr lang="en-GB" sz="2800" b="0" i="0" dirty="0">
              <a:solidFill>
                <a:srgbClr val="212121"/>
              </a:solidFill>
              <a:effectLst/>
              <a:latin typeface="Amasis MT Pro" panose="02040504050005020304" pitchFamily="18" charset="0"/>
            </a:endParaRPr>
          </a:p>
          <a:p>
            <a:pPr algn="just" fontAlgn="base"/>
            <a:r>
              <a:rPr lang="en-GB" sz="2800" b="0" i="0" dirty="0">
                <a:solidFill>
                  <a:srgbClr val="212121"/>
                </a:solidFill>
                <a:effectLst/>
                <a:latin typeface="Amasis MT Pro" panose="02040504050005020304" pitchFamily="18" charset="0"/>
              </a:rPr>
              <a:t>Toxicity refers to how poisonous or harmful a substance can be. In the context of pharmacology, drug toxicity occurs when a person has accumulated too much of a drug in his bloodstream, leading to adverse effects on the body.</a:t>
            </a:r>
          </a:p>
          <a:p>
            <a:pPr algn="just" fontAlgn="base"/>
            <a:endParaRPr lang="en-GB" sz="2800" b="0" i="0" u="none" strike="noStrike" baseline="30000" dirty="0">
              <a:solidFill>
                <a:srgbClr val="212121"/>
              </a:solidFill>
              <a:effectLst/>
              <a:latin typeface="Amasis MT Pro" panose="02040504050005020304" pitchFamily="18" charset="0"/>
            </a:endParaRPr>
          </a:p>
          <a:p>
            <a:pPr algn="just"/>
            <a:r>
              <a:rPr lang="en-GB" sz="2800" b="0" i="0" dirty="0">
                <a:solidFill>
                  <a:srgbClr val="212121"/>
                </a:solidFill>
                <a:effectLst/>
                <a:latin typeface="Amasis MT Pro" panose="02040504050005020304" pitchFamily="18" charset="0"/>
              </a:rPr>
              <a:t>﻿Drug toxicity may occur when the dose is given is too high or the liver or kidneys are unable to remove the drug from the bloodstream, allowing it to accumulate in the body.</a:t>
            </a:r>
          </a:p>
          <a:p>
            <a:pPr algn="just"/>
            <a:endParaRPr lang="en-GB" sz="2800" dirty="0">
              <a:solidFill>
                <a:srgbClr val="212121"/>
              </a:solidFill>
              <a:latin typeface="Merriweather"/>
            </a:endParaRPr>
          </a:p>
          <a:p>
            <a:pPr algn="just"/>
            <a:endParaRPr lang="en-GB" sz="2800" b="0" i="0" dirty="0">
              <a:solidFill>
                <a:srgbClr val="212121"/>
              </a:solidFill>
              <a:effectLst/>
              <a:latin typeface="Merriweather"/>
            </a:endParaRPr>
          </a:p>
          <a:p>
            <a:pPr algn="just"/>
            <a:endParaRPr lang="en-GB" sz="2800" dirty="0">
              <a:solidFill>
                <a:srgbClr val="212121"/>
              </a:solidFill>
              <a:latin typeface="Merriweather"/>
            </a:endParaRPr>
          </a:p>
          <a:p>
            <a:pPr algn="just"/>
            <a:endParaRPr lang="en-IN" sz="2800" dirty="0"/>
          </a:p>
          <a:p>
            <a:pPr marL="285750" indent="-285750" algn="just">
              <a:buFont typeface="Arial" panose="020B0604020202020204" pitchFamily="34" charset="0"/>
              <a:buChar char="•"/>
            </a:pPr>
            <a:endParaRPr lang="en-IN" sz="2800" dirty="0"/>
          </a:p>
          <a:p>
            <a:pPr algn="just"/>
            <a:endParaRPr lang="en-IN" sz="2800" dirty="0"/>
          </a:p>
          <a:p>
            <a:pPr algn="just"/>
            <a:endParaRPr lang="en-IN" sz="2800" dirty="0"/>
          </a:p>
        </p:txBody>
      </p:sp>
      <p:sp>
        <p:nvSpPr>
          <p:cNvPr id="6" name="Rectangle 5">
            <a:extLst>
              <a:ext uri="{FF2B5EF4-FFF2-40B4-BE49-F238E27FC236}">
                <a16:creationId xmlns:a16="http://schemas.microsoft.com/office/drawing/2014/main" id="{585F54CA-606E-4757-9C97-D20F435547E8}"/>
              </a:ext>
            </a:extLst>
          </p:cNvPr>
          <p:cNvSpPr/>
          <p:nvPr/>
        </p:nvSpPr>
        <p:spPr>
          <a:xfrm rot="20988114">
            <a:off x="11591468" y="-422674"/>
            <a:ext cx="1513087" cy="685800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47122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885A2D-0724-4CAF-BA2A-0942B8844F23}"/>
              </a:ext>
            </a:extLst>
          </p:cNvPr>
          <p:cNvSpPr/>
          <p:nvPr/>
        </p:nvSpPr>
        <p:spPr>
          <a:xfrm>
            <a:off x="440267" y="365125"/>
            <a:ext cx="11286066" cy="6127750"/>
          </a:xfrm>
          <a:prstGeom prst="rect">
            <a:avLst/>
          </a:prstGeom>
          <a:solidFill>
            <a:srgbClr val="FFF8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descr="Chart, line chart&#10;&#10;Description automatically generated">
            <a:extLst>
              <a:ext uri="{FF2B5EF4-FFF2-40B4-BE49-F238E27FC236}">
                <a16:creationId xmlns:a16="http://schemas.microsoft.com/office/drawing/2014/main" id="{07119AE1-04E8-4836-ACE5-EA3E19F2FB85}"/>
              </a:ext>
            </a:extLst>
          </p:cNvPr>
          <p:cNvPicPr>
            <a:picLocks noChangeAspect="1"/>
          </p:cNvPicPr>
          <p:nvPr/>
        </p:nvPicPr>
        <p:blipFill rotWithShape="1">
          <a:blip r:embed="rId2"/>
          <a:srcRect b="3245"/>
          <a:stretch/>
        </p:blipFill>
        <p:spPr>
          <a:xfrm>
            <a:off x="440267" y="365125"/>
            <a:ext cx="9278187" cy="6127750"/>
          </a:xfrm>
          <a:prstGeom prst="rect">
            <a:avLst/>
          </a:prstGeom>
        </p:spPr>
      </p:pic>
      <p:sp>
        <p:nvSpPr>
          <p:cNvPr id="10" name="TextBox 9">
            <a:extLst>
              <a:ext uri="{FF2B5EF4-FFF2-40B4-BE49-F238E27FC236}">
                <a16:creationId xmlns:a16="http://schemas.microsoft.com/office/drawing/2014/main" id="{7AD64A42-DA5B-499D-8265-8410922AC32D}"/>
              </a:ext>
            </a:extLst>
          </p:cNvPr>
          <p:cNvSpPr txBox="1"/>
          <p:nvPr/>
        </p:nvSpPr>
        <p:spPr>
          <a:xfrm>
            <a:off x="9855200" y="685800"/>
            <a:ext cx="1684867" cy="5355312"/>
          </a:xfrm>
          <a:prstGeom prst="rect">
            <a:avLst/>
          </a:prstGeom>
          <a:noFill/>
        </p:spPr>
        <p:txBody>
          <a:bodyPr wrap="square" rtlCol="0">
            <a:spAutoFit/>
          </a:bodyPr>
          <a:lstStyle/>
          <a:p>
            <a:r>
              <a:rPr lang="en-IN" dirty="0">
                <a:latin typeface="Amasis MT Pro" panose="02040504050005020304" pitchFamily="18" charset="0"/>
              </a:rPr>
              <a:t>This graph shows a steady increase in the number of deaths over the decade. Although we see a small dip in the numbers for 2018, it is unlikely they will reduce to numbers as seen in 1999.</a:t>
            </a:r>
          </a:p>
          <a:p>
            <a:endParaRPr lang="en-IN" dirty="0">
              <a:latin typeface="Amasis MT Pro" panose="02040504050005020304" pitchFamily="18" charset="0"/>
            </a:endParaRPr>
          </a:p>
          <a:p>
            <a:r>
              <a:rPr lang="en-IN" dirty="0">
                <a:latin typeface="Amasis MT Pro" panose="02040504050005020304" pitchFamily="18" charset="0"/>
              </a:rPr>
              <a:t>The reasons for these are mentioned in the conclusion.</a:t>
            </a:r>
          </a:p>
        </p:txBody>
      </p:sp>
    </p:spTree>
    <p:extLst>
      <p:ext uri="{BB962C8B-B14F-4D97-AF65-F5344CB8AC3E}">
        <p14:creationId xmlns:p14="http://schemas.microsoft.com/office/powerpoint/2010/main" val="420569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FA8-60B0-40CB-8488-65D2FF041EDE}"/>
              </a:ext>
            </a:extLst>
          </p:cNvPr>
          <p:cNvSpPr>
            <a:spLocks noGrp="1"/>
          </p:cNvSpPr>
          <p:nvPr>
            <p:ph type="title"/>
          </p:nvPr>
        </p:nvSpPr>
        <p:spPr/>
        <p:txBody>
          <a:bodyPr/>
          <a:lstStyle/>
          <a:p>
            <a:endParaRPr lang="en-IN" dirty="0"/>
          </a:p>
        </p:txBody>
      </p:sp>
      <p:sp>
        <p:nvSpPr>
          <p:cNvPr id="6" name="Rectangle 5">
            <a:extLst>
              <a:ext uri="{FF2B5EF4-FFF2-40B4-BE49-F238E27FC236}">
                <a16:creationId xmlns:a16="http://schemas.microsoft.com/office/drawing/2014/main" id="{A0885A2D-0724-4CAF-BA2A-0942B8844F23}"/>
              </a:ext>
            </a:extLst>
          </p:cNvPr>
          <p:cNvSpPr/>
          <p:nvPr/>
        </p:nvSpPr>
        <p:spPr>
          <a:xfrm>
            <a:off x="440267" y="365125"/>
            <a:ext cx="11286066" cy="6127750"/>
          </a:xfrm>
          <a:prstGeom prst="rect">
            <a:avLst/>
          </a:prstGeom>
          <a:solidFill>
            <a:srgbClr val="FFF8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7AD64A42-DA5B-499D-8265-8410922AC32D}"/>
              </a:ext>
            </a:extLst>
          </p:cNvPr>
          <p:cNvSpPr txBox="1"/>
          <p:nvPr/>
        </p:nvSpPr>
        <p:spPr>
          <a:xfrm>
            <a:off x="465667" y="5371461"/>
            <a:ext cx="4605866" cy="646331"/>
          </a:xfrm>
          <a:prstGeom prst="rect">
            <a:avLst/>
          </a:prstGeom>
          <a:noFill/>
        </p:spPr>
        <p:txBody>
          <a:bodyPr wrap="square" rtlCol="0">
            <a:spAutoFit/>
          </a:bodyPr>
          <a:lstStyle/>
          <a:p>
            <a:r>
              <a:rPr lang="en-IN" dirty="0">
                <a:latin typeface="Amasis MT Pro" panose="02040504050005020304" pitchFamily="18" charset="0"/>
              </a:rPr>
              <a:t>This is a split of the previous timeline showing the cases with respect to the origins.</a:t>
            </a:r>
          </a:p>
        </p:txBody>
      </p:sp>
      <p:pic>
        <p:nvPicPr>
          <p:cNvPr id="7" name="Picture 6" descr="Chart, line chart&#10;&#10;Description automatically generated">
            <a:extLst>
              <a:ext uri="{FF2B5EF4-FFF2-40B4-BE49-F238E27FC236}">
                <a16:creationId xmlns:a16="http://schemas.microsoft.com/office/drawing/2014/main" id="{ADED9B97-1B09-4CA1-AE58-2830625E17CB}"/>
              </a:ext>
            </a:extLst>
          </p:cNvPr>
          <p:cNvPicPr>
            <a:picLocks noChangeAspect="1"/>
          </p:cNvPicPr>
          <p:nvPr/>
        </p:nvPicPr>
        <p:blipFill rotWithShape="1">
          <a:blip r:embed="rId2"/>
          <a:srcRect r="1383"/>
          <a:stretch/>
        </p:blipFill>
        <p:spPr>
          <a:xfrm>
            <a:off x="440267" y="365125"/>
            <a:ext cx="7427396" cy="4531254"/>
          </a:xfrm>
          <a:prstGeom prst="rect">
            <a:avLst/>
          </a:prstGeom>
        </p:spPr>
      </p:pic>
      <p:pic>
        <p:nvPicPr>
          <p:cNvPr id="11" name="Picture 10" descr="Graphical user interface, text, application&#10;&#10;Description automatically generated with medium confidence">
            <a:extLst>
              <a:ext uri="{FF2B5EF4-FFF2-40B4-BE49-F238E27FC236}">
                <a16:creationId xmlns:a16="http://schemas.microsoft.com/office/drawing/2014/main" id="{A9FA8131-0121-4A36-BC47-13C1A1C618E3}"/>
              </a:ext>
            </a:extLst>
          </p:cNvPr>
          <p:cNvPicPr>
            <a:picLocks noChangeAspect="1"/>
          </p:cNvPicPr>
          <p:nvPr/>
        </p:nvPicPr>
        <p:blipFill rotWithShape="1">
          <a:blip r:embed="rId3"/>
          <a:srcRect l="671" b="-1419"/>
          <a:stretch/>
        </p:blipFill>
        <p:spPr>
          <a:xfrm>
            <a:off x="999067" y="685800"/>
            <a:ext cx="1592593" cy="836279"/>
          </a:xfrm>
          <a:prstGeom prst="rect">
            <a:avLst/>
          </a:prstGeom>
        </p:spPr>
      </p:pic>
      <p:pic>
        <p:nvPicPr>
          <p:cNvPr id="13" name="Picture 12" descr="Chart, bar chart&#10;&#10;Description automatically generated">
            <a:extLst>
              <a:ext uri="{FF2B5EF4-FFF2-40B4-BE49-F238E27FC236}">
                <a16:creationId xmlns:a16="http://schemas.microsoft.com/office/drawing/2014/main" id="{579AF607-7B31-45FB-8C66-1DC8D61A73E1}"/>
              </a:ext>
            </a:extLst>
          </p:cNvPr>
          <p:cNvPicPr>
            <a:picLocks noChangeAspect="1"/>
          </p:cNvPicPr>
          <p:nvPr/>
        </p:nvPicPr>
        <p:blipFill rotWithShape="1">
          <a:blip r:embed="rId4"/>
          <a:srcRect t="1223"/>
          <a:stretch/>
        </p:blipFill>
        <p:spPr>
          <a:xfrm>
            <a:off x="7867663" y="365125"/>
            <a:ext cx="3858670" cy="4531254"/>
          </a:xfrm>
          <a:prstGeom prst="rect">
            <a:avLst/>
          </a:prstGeom>
        </p:spPr>
      </p:pic>
      <p:sp>
        <p:nvSpPr>
          <p:cNvPr id="3" name="TextBox 2">
            <a:extLst>
              <a:ext uri="{FF2B5EF4-FFF2-40B4-BE49-F238E27FC236}">
                <a16:creationId xmlns:a16="http://schemas.microsoft.com/office/drawing/2014/main" id="{B6A84B5A-F1F4-48C1-A3C1-AE1EB5DEFE3F}"/>
              </a:ext>
            </a:extLst>
          </p:cNvPr>
          <p:cNvSpPr txBox="1"/>
          <p:nvPr/>
        </p:nvSpPr>
        <p:spPr>
          <a:xfrm>
            <a:off x="7619999" y="5374372"/>
            <a:ext cx="4106334" cy="646331"/>
          </a:xfrm>
          <a:prstGeom prst="rect">
            <a:avLst/>
          </a:prstGeom>
          <a:noFill/>
        </p:spPr>
        <p:txBody>
          <a:bodyPr wrap="square" rtlCol="0">
            <a:spAutoFit/>
          </a:bodyPr>
          <a:lstStyle/>
          <a:p>
            <a:r>
              <a:rPr lang="en-IN" dirty="0">
                <a:latin typeface="Amasis MT Pro" panose="02040504050005020304" pitchFamily="18" charset="0"/>
              </a:rPr>
              <a:t>We can see that Non – Hispanic Whites have the highest sum of death rates.</a:t>
            </a:r>
          </a:p>
        </p:txBody>
      </p:sp>
      <p:cxnSp>
        <p:nvCxnSpPr>
          <p:cNvPr id="5" name="Straight Connector 4">
            <a:extLst>
              <a:ext uri="{FF2B5EF4-FFF2-40B4-BE49-F238E27FC236}">
                <a16:creationId xmlns:a16="http://schemas.microsoft.com/office/drawing/2014/main" id="{ECD1D6DC-7012-4387-8E4D-DACF948B89A6}"/>
              </a:ext>
            </a:extLst>
          </p:cNvPr>
          <p:cNvCxnSpPr/>
          <p:nvPr/>
        </p:nvCxnSpPr>
        <p:spPr>
          <a:xfrm>
            <a:off x="531070" y="5257800"/>
            <a:ext cx="4368800"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BCE7F7F2-63EE-46CF-A578-7000C542F577}"/>
              </a:ext>
            </a:extLst>
          </p:cNvPr>
          <p:cNvCxnSpPr/>
          <p:nvPr/>
        </p:nvCxnSpPr>
        <p:spPr>
          <a:xfrm>
            <a:off x="564936" y="6231467"/>
            <a:ext cx="4368800"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5A82EE66-727D-40B0-9206-DC5DA1B07D62}"/>
              </a:ext>
            </a:extLst>
          </p:cNvPr>
          <p:cNvCxnSpPr>
            <a:cxnSpLocks/>
          </p:cNvCxnSpPr>
          <p:nvPr/>
        </p:nvCxnSpPr>
        <p:spPr>
          <a:xfrm>
            <a:off x="7611533" y="5257800"/>
            <a:ext cx="4002404"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1E7CB4AA-5F24-4C08-9D1B-AEB2E48DEC90}"/>
              </a:ext>
            </a:extLst>
          </p:cNvPr>
          <p:cNvCxnSpPr>
            <a:cxnSpLocks/>
          </p:cNvCxnSpPr>
          <p:nvPr/>
        </p:nvCxnSpPr>
        <p:spPr>
          <a:xfrm>
            <a:off x="7611533" y="6121400"/>
            <a:ext cx="4002404"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03758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885A2D-0724-4CAF-BA2A-0942B8844F23}"/>
              </a:ext>
            </a:extLst>
          </p:cNvPr>
          <p:cNvSpPr/>
          <p:nvPr/>
        </p:nvSpPr>
        <p:spPr>
          <a:xfrm>
            <a:off x="452967" y="365125"/>
            <a:ext cx="11286066" cy="6127750"/>
          </a:xfrm>
          <a:prstGeom prst="rect">
            <a:avLst/>
          </a:prstGeom>
          <a:solidFill>
            <a:srgbClr val="FFF8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7AD64A42-DA5B-499D-8265-8410922AC32D}"/>
              </a:ext>
            </a:extLst>
          </p:cNvPr>
          <p:cNvSpPr txBox="1"/>
          <p:nvPr/>
        </p:nvSpPr>
        <p:spPr>
          <a:xfrm>
            <a:off x="6989707" y="487025"/>
            <a:ext cx="4581524" cy="5755422"/>
          </a:xfrm>
          <a:prstGeom prst="rect">
            <a:avLst/>
          </a:prstGeom>
          <a:noFill/>
        </p:spPr>
        <p:txBody>
          <a:bodyPr wrap="square" rtlCol="0">
            <a:spAutoFit/>
          </a:bodyPr>
          <a:lstStyle/>
          <a:p>
            <a:r>
              <a:rPr lang="en-IN" sz="2300" dirty="0">
                <a:latin typeface="Amasis MT Pro" panose="02040504050005020304" pitchFamily="18" charset="0"/>
              </a:rPr>
              <a:t>Here we can see the split of the deaths by both age groups and sex. Males have a much larger percentage of deaths as compared to females. We see a gradual rise in such cases with both women and men as age increases. </a:t>
            </a:r>
          </a:p>
          <a:p>
            <a:endParaRPr lang="en-IN" sz="2300" dirty="0">
              <a:latin typeface="Amasis MT Pro" panose="02040504050005020304" pitchFamily="18" charset="0"/>
            </a:endParaRPr>
          </a:p>
          <a:p>
            <a:r>
              <a:rPr lang="en-IN" sz="2300" dirty="0">
                <a:latin typeface="Amasis MT Pro" panose="02040504050005020304" pitchFamily="18" charset="0"/>
              </a:rPr>
              <a:t>The only category where women have more deaths than men is the 75+ category.</a:t>
            </a:r>
          </a:p>
          <a:p>
            <a:endParaRPr lang="en-IN" sz="2300" dirty="0">
              <a:latin typeface="Amasis MT Pro" panose="02040504050005020304" pitchFamily="18" charset="0"/>
            </a:endParaRPr>
          </a:p>
          <a:p>
            <a:r>
              <a:rPr lang="en-IN" sz="2300" dirty="0">
                <a:latin typeface="Amasis MT Pro" panose="02040504050005020304" pitchFamily="18" charset="0"/>
              </a:rPr>
              <a:t>A few observations using this data are made towards the end, under inferences focusing on the deaths of women.</a:t>
            </a:r>
          </a:p>
        </p:txBody>
      </p:sp>
      <p:pic>
        <p:nvPicPr>
          <p:cNvPr id="5" name="Picture 4" descr="Chart, bar chart&#10;&#10;Description automatically generated">
            <a:extLst>
              <a:ext uri="{FF2B5EF4-FFF2-40B4-BE49-F238E27FC236}">
                <a16:creationId xmlns:a16="http://schemas.microsoft.com/office/drawing/2014/main" id="{28165D18-3BEE-4E31-865A-208A572112E9}"/>
              </a:ext>
            </a:extLst>
          </p:cNvPr>
          <p:cNvPicPr>
            <a:picLocks noChangeAspect="1"/>
          </p:cNvPicPr>
          <p:nvPr/>
        </p:nvPicPr>
        <p:blipFill rotWithShape="1">
          <a:blip r:embed="rId2"/>
          <a:srcRect b="3859"/>
          <a:stretch/>
        </p:blipFill>
        <p:spPr>
          <a:xfrm>
            <a:off x="440267" y="365124"/>
            <a:ext cx="6381638" cy="613538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38E75844-A8E5-457C-A2F2-49BFC1564B70}"/>
              </a:ext>
            </a:extLst>
          </p:cNvPr>
          <p:cNvPicPr>
            <a:picLocks noChangeAspect="1"/>
          </p:cNvPicPr>
          <p:nvPr/>
        </p:nvPicPr>
        <p:blipFill rotWithShape="1">
          <a:blip r:embed="rId3"/>
          <a:srcRect l="1342" r="3018"/>
          <a:stretch/>
        </p:blipFill>
        <p:spPr>
          <a:xfrm>
            <a:off x="5422231" y="418828"/>
            <a:ext cx="1347538" cy="636304"/>
          </a:xfrm>
          <a:prstGeom prst="rect">
            <a:avLst/>
          </a:prstGeom>
        </p:spPr>
      </p:pic>
    </p:spTree>
    <p:extLst>
      <p:ext uri="{BB962C8B-B14F-4D97-AF65-F5344CB8AC3E}">
        <p14:creationId xmlns:p14="http://schemas.microsoft.com/office/powerpoint/2010/main" val="4138051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FA8-60B0-40CB-8488-65D2FF041EDE}"/>
              </a:ext>
            </a:extLst>
          </p:cNvPr>
          <p:cNvSpPr>
            <a:spLocks noGrp="1"/>
          </p:cNvSpPr>
          <p:nvPr>
            <p:ph type="title"/>
          </p:nvPr>
        </p:nvSpPr>
        <p:spPr/>
        <p:txBody>
          <a:bodyPr/>
          <a:lstStyle/>
          <a:p>
            <a:endParaRPr lang="en-IN" dirty="0"/>
          </a:p>
        </p:txBody>
      </p:sp>
      <p:sp>
        <p:nvSpPr>
          <p:cNvPr id="6" name="Rectangle 5">
            <a:extLst>
              <a:ext uri="{FF2B5EF4-FFF2-40B4-BE49-F238E27FC236}">
                <a16:creationId xmlns:a16="http://schemas.microsoft.com/office/drawing/2014/main" id="{A0885A2D-0724-4CAF-BA2A-0942B8844F23}"/>
              </a:ext>
            </a:extLst>
          </p:cNvPr>
          <p:cNvSpPr/>
          <p:nvPr/>
        </p:nvSpPr>
        <p:spPr>
          <a:xfrm>
            <a:off x="440267" y="365125"/>
            <a:ext cx="11286066" cy="6127750"/>
          </a:xfrm>
          <a:prstGeom prst="rect">
            <a:avLst/>
          </a:prstGeom>
          <a:solidFill>
            <a:srgbClr val="FFF8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descr="Map&#10;&#10;Description automatically generated">
            <a:extLst>
              <a:ext uri="{FF2B5EF4-FFF2-40B4-BE49-F238E27FC236}">
                <a16:creationId xmlns:a16="http://schemas.microsoft.com/office/drawing/2014/main" id="{79E87452-E5C5-4365-BFC7-9D88514F675C}"/>
              </a:ext>
            </a:extLst>
          </p:cNvPr>
          <p:cNvPicPr>
            <a:picLocks noChangeAspect="1"/>
          </p:cNvPicPr>
          <p:nvPr/>
        </p:nvPicPr>
        <p:blipFill>
          <a:blip r:embed="rId2"/>
          <a:stretch>
            <a:fillRect/>
          </a:stretch>
        </p:blipFill>
        <p:spPr>
          <a:xfrm>
            <a:off x="440267" y="974302"/>
            <a:ext cx="9567334" cy="4909395"/>
          </a:xfrm>
          <a:prstGeom prst="rect">
            <a:avLst/>
          </a:prstGeom>
        </p:spPr>
      </p:pic>
      <p:pic>
        <p:nvPicPr>
          <p:cNvPr id="17" name="Picture 16" descr="Map&#10;&#10;Description automatically generated">
            <a:extLst>
              <a:ext uri="{FF2B5EF4-FFF2-40B4-BE49-F238E27FC236}">
                <a16:creationId xmlns:a16="http://schemas.microsoft.com/office/drawing/2014/main" id="{3A14D636-4BC1-43C8-8886-FC2B147E18A0}"/>
              </a:ext>
            </a:extLst>
          </p:cNvPr>
          <p:cNvPicPr>
            <a:picLocks noChangeAspect="1"/>
          </p:cNvPicPr>
          <p:nvPr/>
        </p:nvPicPr>
        <p:blipFill rotWithShape="1">
          <a:blip r:embed="rId3"/>
          <a:srcRect r="797"/>
          <a:stretch/>
        </p:blipFill>
        <p:spPr>
          <a:xfrm>
            <a:off x="8564021" y="3343697"/>
            <a:ext cx="3162313" cy="2540000"/>
          </a:xfrm>
          <a:prstGeom prst="rect">
            <a:avLst/>
          </a:prstGeom>
        </p:spPr>
      </p:pic>
      <p:pic>
        <p:nvPicPr>
          <p:cNvPr id="19" name="Picture 18" descr="Map&#10;&#10;Description automatically generated">
            <a:extLst>
              <a:ext uri="{FF2B5EF4-FFF2-40B4-BE49-F238E27FC236}">
                <a16:creationId xmlns:a16="http://schemas.microsoft.com/office/drawing/2014/main" id="{CB88564C-0AB8-4108-831D-B255ABFC21D8}"/>
              </a:ext>
            </a:extLst>
          </p:cNvPr>
          <p:cNvPicPr>
            <a:picLocks noChangeAspect="1"/>
          </p:cNvPicPr>
          <p:nvPr/>
        </p:nvPicPr>
        <p:blipFill>
          <a:blip r:embed="rId4"/>
          <a:stretch>
            <a:fillRect/>
          </a:stretch>
        </p:blipFill>
        <p:spPr>
          <a:xfrm>
            <a:off x="465668" y="4610956"/>
            <a:ext cx="1403105" cy="1044356"/>
          </a:xfrm>
          <a:prstGeom prst="rect">
            <a:avLst/>
          </a:prstGeom>
        </p:spPr>
      </p:pic>
      <p:sp>
        <p:nvSpPr>
          <p:cNvPr id="3" name="Freeform: Shape 2">
            <a:extLst>
              <a:ext uri="{FF2B5EF4-FFF2-40B4-BE49-F238E27FC236}">
                <a16:creationId xmlns:a16="http://schemas.microsoft.com/office/drawing/2014/main" id="{30722C5D-8165-47C8-A823-C8A31926FA61}"/>
              </a:ext>
            </a:extLst>
          </p:cNvPr>
          <p:cNvSpPr/>
          <p:nvPr/>
        </p:nvSpPr>
        <p:spPr>
          <a:xfrm>
            <a:off x="7916334" y="3233846"/>
            <a:ext cx="1727200" cy="2633133"/>
          </a:xfrm>
          <a:custGeom>
            <a:avLst/>
            <a:gdLst>
              <a:gd name="connsiteX0" fmla="*/ 0 w 1727200"/>
              <a:gd name="connsiteY0" fmla="*/ 2633133 h 2633133"/>
              <a:gd name="connsiteX1" fmla="*/ 635000 w 1727200"/>
              <a:gd name="connsiteY1" fmla="*/ 2633133 h 2633133"/>
              <a:gd name="connsiteX2" fmla="*/ 626534 w 1727200"/>
              <a:gd name="connsiteY2" fmla="*/ 1862666 h 2633133"/>
              <a:gd name="connsiteX3" fmla="*/ 1320800 w 1727200"/>
              <a:gd name="connsiteY3" fmla="*/ 1413933 h 2633133"/>
              <a:gd name="connsiteX4" fmla="*/ 1574800 w 1727200"/>
              <a:gd name="connsiteY4" fmla="*/ 1210733 h 2633133"/>
              <a:gd name="connsiteX5" fmla="*/ 1727200 w 1727200"/>
              <a:gd name="connsiteY5" fmla="*/ 939800 h 2633133"/>
              <a:gd name="connsiteX6" fmla="*/ 1667934 w 1727200"/>
              <a:gd name="connsiteY6" fmla="*/ 381000 h 2633133"/>
              <a:gd name="connsiteX7" fmla="*/ 1227667 w 1727200"/>
              <a:gd name="connsiteY7" fmla="*/ 0 h 2633133"/>
              <a:gd name="connsiteX8" fmla="*/ 829734 w 1727200"/>
              <a:gd name="connsiteY8" fmla="*/ 169333 h 2633133"/>
              <a:gd name="connsiteX9" fmla="*/ 618067 w 1727200"/>
              <a:gd name="connsiteY9" fmla="*/ 423333 h 2633133"/>
              <a:gd name="connsiteX10" fmla="*/ 609600 w 1727200"/>
              <a:gd name="connsiteY10" fmla="*/ 1532466 h 2633133"/>
              <a:gd name="connsiteX11" fmla="*/ 76200 w 1727200"/>
              <a:gd name="connsiteY11" fmla="*/ 2277533 h 2633133"/>
              <a:gd name="connsiteX12" fmla="*/ 0 w 1727200"/>
              <a:gd name="connsiteY12" fmla="*/ 2633133 h 263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7200" h="2633133">
                <a:moveTo>
                  <a:pt x="0" y="2633133"/>
                </a:moveTo>
                <a:lnTo>
                  <a:pt x="635000" y="2633133"/>
                </a:lnTo>
                <a:lnTo>
                  <a:pt x="626534" y="1862666"/>
                </a:lnTo>
                <a:lnTo>
                  <a:pt x="1320800" y="1413933"/>
                </a:lnTo>
                <a:lnTo>
                  <a:pt x="1574800" y="1210733"/>
                </a:lnTo>
                <a:lnTo>
                  <a:pt x="1727200" y="939800"/>
                </a:lnTo>
                <a:lnTo>
                  <a:pt x="1667934" y="381000"/>
                </a:lnTo>
                <a:lnTo>
                  <a:pt x="1227667" y="0"/>
                </a:lnTo>
                <a:lnTo>
                  <a:pt x="829734" y="169333"/>
                </a:lnTo>
                <a:lnTo>
                  <a:pt x="618067" y="423333"/>
                </a:lnTo>
                <a:cubicBezTo>
                  <a:pt x="615245" y="793044"/>
                  <a:pt x="612422" y="1162755"/>
                  <a:pt x="609600" y="1532466"/>
                </a:cubicBezTo>
                <a:lnTo>
                  <a:pt x="76200" y="2277533"/>
                </a:lnTo>
                <a:lnTo>
                  <a:pt x="0" y="263313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8D8505DD-5E27-4D53-9573-C14EC27C4691}"/>
              </a:ext>
            </a:extLst>
          </p:cNvPr>
          <p:cNvSpPr/>
          <p:nvPr/>
        </p:nvSpPr>
        <p:spPr>
          <a:xfrm>
            <a:off x="10007601" y="974302"/>
            <a:ext cx="1718733" cy="2369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Timeline&#10;&#10;Description automatically generated with low confidence">
            <a:extLst>
              <a:ext uri="{FF2B5EF4-FFF2-40B4-BE49-F238E27FC236}">
                <a16:creationId xmlns:a16="http://schemas.microsoft.com/office/drawing/2014/main" id="{97EFB5DE-8929-4158-9580-64E137A39C19}"/>
              </a:ext>
            </a:extLst>
          </p:cNvPr>
          <p:cNvPicPr>
            <a:picLocks noChangeAspect="1"/>
          </p:cNvPicPr>
          <p:nvPr/>
        </p:nvPicPr>
        <p:blipFill rotWithShape="1">
          <a:blip r:embed="rId5"/>
          <a:srcRect r="2657"/>
          <a:stretch/>
        </p:blipFill>
        <p:spPr>
          <a:xfrm>
            <a:off x="10044400" y="1178849"/>
            <a:ext cx="1645134" cy="751130"/>
          </a:xfrm>
          <a:prstGeom prst="rect">
            <a:avLst/>
          </a:prstGeom>
        </p:spPr>
      </p:pic>
      <p:sp>
        <p:nvSpPr>
          <p:cNvPr id="14" name="TextBox 13">
            <a:extLst>
              <a:ext uri="{FF2B5EF4-FFF2-40B4-BE49-F238E27FC236}">
                <a16:creationId xmlns:a16="http://schemas.microsoft.com/office/drawing/2014/main" id="{71C1EB75-D323-4EAD-A7FA-1825AE15A490}"/>
              </a:ext>
            </a:extLst>
          </p:cNvPr>
          <p:cNvSpPr txBox="1"/>
          <p:nvPr/>
        </p:nvSpPr>
        <p:spPr>
          <a:xfrm>
            <a:off x="403465" y="365123"/>
            <a:ext cx="11322867" cy="461665"/>
          </a:xfrm>
          <a:prstGeom prst="rect">
            <a:avLst/>
          </a:prstGeom>
          <a:noFill/>
        </p:spPr>
        <p:txBody>
          <a:bodyPr wrap="square" rtlCol="0">
            <a:spAutoFit/>
          </a:bodyPr>
          <a:lstStyle/>
          <a:p>
            <a:r>
              <a:rPr lang="en-IN" sz="2400" u="sng" dirty="0">
                <a:latin typeface="Amasis MT Pro Medium" panose="020B0604020202020204" pitchFamily="18" charset="0"/>
              </a:rPr>
              <a:t>State wise Distribution of Crude Death Rates.</a:t>
            </a:r>
          </a:p>
        </p:txBody>
      </p:sp>
    </p:spTree>
    <p:extLst>
      <p:ext uri="{BB962C8B-B14F-4D97-AF65-F5344CB8AC3E}">
        <p14:creationId xmlns:p14="http://schemas.microsoft.com/office/powerpoint/2010/main" val="335010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885A2D-0724-4CAF-BA2A-0942B8844F23}"/>
              </a:ext>
            </a:extLst>
          </p:cNvPr>
          <p:cNvSpPr/>
          <p:nvPr/>
        </p:nvSpPr>
        <p:spPr>
          <a:xfrm>
            <a:off x="440267" y="365125"/>
            <a:ext cx="11286066" cy="6127750"/>
          </a:xfrm>
          <a:prstGeom prst="rect">
            <a:avLst/>
          </a:prstGeom>
          <a:solidFill>
            <a:srgbClr val="FFF8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7AD64A42-DA5B-499D-8265-8410922AC32D}"/>
              </a:ext>
            </a:extLst>
          </p:cNvPr>
          <p:cNvSpPr txBox="1"/>
          <p:nvPr/>
        </p:nvSpPr>
        <p:spPr>
          <a:xfrm>
            <a:off x="440267" y="5564551"/>
            <a:ext cx="11159066" cy="923330"/>
          </a:xfrm>
          <a:prstGeom prst="rect">
            <a:avLst/>
          </a:prstGeom>
          <a:noFill/>
        </p:spPr>
        <p:txBody>
          <a:bodyPr wrap="square" rtlCol="0">
            <a:spAutoFit/>
          </a:bodyPr>
          <a:lstStyle/>
          <a:p>
            <a:r>
              <a:rPr lang="en-IN" dirty="0">
                <a:latin typeface="Amasis MT Pro" panose="02040504050005020304" pitchFamily="18" charset="0"/>
              </a:rPr>
              <a:t>West Virginia has been claiming top spot since 2010/11 which also coincides with when the Obama administration started funding and research for opioids &amp; drug related deaths , followed by New Mexico and Kentucky with overall deaths.</a:t>
            </a:r>
          </a:p>
        </p:txBody>
      </p:sp>
      <p:pic>
        <p:nvPicPr>
          <p:cNvPr id="8" name="Picture 7" descr="Chart, bar chart&#10;&#10;Description automatically generated">
            <a:extLst>
              <a:ext uri="{FF2B5EF4-FFF2-40B4-BE49-F238E27FC236}">
                <a16:creationId xmlns:a16="http://schemas.microsoft.com/office/drawing/2014/main" id="{79DFCF3D-41D9-4071-96AD-DFD199A82C53}"/>
              </a:ext>
            </a:extLst>
          </p:cNvPr>
          <p:cNvPicPr>
            <a:picLocks noChangeAspect="1"/>
          </p:cNvPicPr>
          <p:nvPr/>
        </p:nvPicPr>
        <p:blipFill rotWithShape="1">
          <a:blip r:embed="rId2"/>
          <a:srcRect b="3994"/>
          <a:stretch/>
        </p:blipFill>
        <p:spPr>
          <a:xfrm>
            <a:off x="440266" y="344298"/>
            <a:ext cx="11286066" cy="5241081"/>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A8FD9463-C1A2-4EED-AC2F-4A36244B1B05}"/>
              </a:ext>
            </a:extLst>
          </p:cNvPr>
          <p:cNvPicPr>
            <a:picLocks noChangeAspect="1"/>
          </p:cNvPicPr>
          <p:nvPr/>
        </p:nvPicPr>
        <p:blipFill rotWithShape="1">
          <a:blip r:embed="rId3"/>
          <a:srcRect l="1660" t="5524" r="3524" b="2446"/>
          <a:stretch/>
        </p:blipFill>
        <p:spPr>
          <a:xfrm>
            <a:off x="10312399" y="474133"/>
            <a:ext cx="1413933" cy="753264"/>
          </a:xfrm>
          <a:prstGeom prst="rect">
            <a:avLst/>
          </a:prstGeom>
        </p:spPr>
      </p:pic>
    </p:spTree>
    <p:extLst>
      <p:ext uri="{BB962C8B-B14F-4D97-AF65-F5344CB8AC3E}">
        <p14:creationId xmlns:p14="http://schemas.microsoft.com/office/powerpoint/2010/main" val="4230910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79FA8-60B0-40CB-8488-65D2FF041EDE}"/>
              </a:ext>
            </a:extLst>
          </p:cNvPr>
          <p:cNvSpPr>
            <a:spLocks noGrp="1"/>
          </p:cNvSpPr>
          <p:nvPr>
            <p:ph type="title"/>
          </p:nvPr>
        </p:nvSpPr>
        <p:spPr/>
        <p:txBody>
          <a:bodyPr/>
          <a:lstStyle/>
          <a:p>
            <a:endParaRPr lang="en-IN" dirty="0"/>
          </a:p>
        </p:txBody>
      </p:sp>
      <p:sp>
        <p:nvSpPr>
          <p:cNvPr id="6" name="Rectangle 5">
            <a:extLst>
              <a:ext uri="{FF2B5EF4-FFF2-40B4-BE49-F238E27FC236}">
                <a16:creationId xmlns:a16="http://schemas.microsoft.com/office/drawing/2014/main" id="{A0885A2D-0724-4CAF-BA2A-0942B8844F23}"/>
              </a:ext>
            </a:extLst>
          </p:cNvPr>
          <p:cNvSpPr/>
          <p:nvPr/>
        </p:nvSpPr>
        <p:spPr>
          <a:xfrm>
            <a:off x="440267" y="365125"/>
            <a:ext cx="11286066" cy="6127750"/>
          </a:xfrm>
          <a:prstGeom prst="rect">
            <a:avLst/>
          </a:prstGeom>
          <a:solidFill>
            <a:srgbClr val="FFF8E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7AD64A42-DA5B-499D-8265-8410922AC32D}"/>
              </a:ext>
            </a:extLst>
          </p:cNvPr>
          <p:cNvSpPr txBox="1"/>
          <p:nvPr/>
        </p:nvSpPr>
        <p:spPr>
          <a:xfrm>
            <a:off x="465667" y="5456005"/>
            <a:ext cx="11260666" cy="646331"/>
          </a:xfrm>
          <a:prstGeom prst="rect">
            <a:avLst/>
          </a:prstGeom>
          <a:noFill/>
        </p:spPr>
        <p:txBody>
          <a:bodyPr wrap="square" rtlCol="0">
            <a:spAutoFit/>
          </a:bodyPr>
          <a:lstStyle/>
          <a:p>
            <a:r>
              <a:rPr lang="en-IN" dirty="0">
                <a:latin typeface="Amasis MT Pro" panose="02040504050005020304" pitchFamily="18" charset="0"/>
              </a:rPr>
              <a:t>New Mexico started of at the top of the rankings with West Virginia being last but after mid 2009 we see a sharp rise in West Virginia and in 2015 another sharp rise in Pennsylvania which hold the top two ranks in 2018.</a:t>
            </a:r>
          </a:p>
        </p:txBody>
      </p:sp>
      <p:pic>
        <p:nvPicPr>
          <p:cNvPr id="4" name="Picture 3" descr="Chart, line chart&#10;&#10;Description automatically generated">
            <a:extLst>
              <a:ext uri="{FF2B5EF4-FFF2-40B4-BE49-F238E27FC236}">
                <a16:creationId xmlns:a16="http://schemas.microsoft.com/office/drawing/2014/main" id="{383C90DB-D790-43F7-BD77-F7D66D282EC5}"/>
              </a:ext>
            </a:extLst>
          </p:cNvPr>
          <p:cNvPicPr>
            <a:picLocks noChangeAspect="1"/>
          </p:cNvPicPr>
          <p:nvPr/>
        </p:nvPicPr>
        <p:blipFill rotWithShape="1">
          <a:blip r:embed="rId2"/>
          <a:srcRect r="9607"/>
          <a:stretch/>
        </p:blipFill>
        <p:spPr>
          <a:xfrm>
            <a:off x="440267" y="365125"/>
            <a:ext cx="11293561" cy="4977341"/>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B182E3AE-C25D-4514-BA10-82E3AEDA13A9}"/>
              </a:ext>
            </a:extLst>
          </p:cNvPr>
          <p:cNvPicPr>
            <a:picLocks noChangeAspect="1"/>
          </p:cNvPicPr>
          <p:nvPr/>
        </p:nvPicPr>
        <p:blipFill rotWithShape="1">
          <a:blip r:embed="rId3"/>
          <a:srcRect t="4823" r="7703"/>
          <a:stretch/>
        </p:blipFill>
        <p:spPr>
          <a:xfrm>
            <a:off x="10229651" y="3581399"/>
            <a:ext cx="1318883" cy="1169629"/>
          </a:xfrm>
          <a:prstGeom prst="rect">
            <a:avLst/>
          </a:prstGeom>
        </p:spPr>
      </p:pic>
    </p:spTree>
    <p:extLst>
      <p:ext uri="{BB962C8B-B14F-4D97-AF65-F5344CB8AC3E}">
        <p14:creationId xmlns:p14="http://schemas.microsoft.com/office/powerpoint/2010/main" val="2129059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2059</TotalTime>
  <Words>1855</Words>
  <Application>Microsoft Office PowerPoint</Application>
  <PresentationFormat>Widescreen</PresentationFormat>
  <Paragraphs>138</Paragraphs>
  <Slides>27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Agency FB</vt:lpstr>
      <vt:lpstr>Amasis MT Pro</vt:lpstr>
      <vt:lpstr>Amasis MT Pro Black</vt:lpstr>
      <vt:lpstr>Amasis MT Pro Medium</vt:lpstr>
      <vt:lpstr>Arial</vt:lpstr>
      <vt:lpstr>Calibri</vt:lpstr>
      <vt:lpstr>Calibri Light</vt:lpstr>
      <vt:lpstr>Merriweather</vt:lpstr>
      <vt:lpstr>Office Theme</vt:lpstr>
      <vt:lpstr>Deaths due to Drug Poisoning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Deaths due to Drug Poisoning</dc:title>
  <dc:creator>Arjun Doshi</dc:creator>
  <cp:lastModifiedBy>Arjun Doshi</cp:lastModifiedBy>
  <cp:revision>23</cp:revision>
  <dcterms:created xsi:type="dcterms:W3CDTF">2021-08-15T17:50:47Z</dcterms:created>
  <dcterms:modified xsi:type="dcterms:W3CDTF">2021-08-22T09:43:45Z</dcterms:modified>
</cp:coreProperties>
</file>